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3" r:id="rId2"/>
  </p:sldMasterIdLst>
  <p:notesMasterIdLst>
    <p:notesMasterId r:id="rId82"/>
  </p:notesMasterIdLst>
  <p:sldIdLst>
    <p:sldId id="256" r:id="rId3"/>
    <p:sldId id="271" r:id="rId4"/>
    <p:sldId id="311" r:id="rId5"/>
    <p:sldId id="279" r:id="rId6"/>
    <p:sldId id="292" r:id="rId7"/>
    <p:sldId id="313" r:id="rId8"/>
    <p:sldId id="296" r:id="rId9"/>
    <p:sldId id="275" r:id="rId10"/>
    <p:sldId id="293" r:id="rId11"/>
    <p:sldId id="280" r:id="rId12"/>
    <p:sldId id="281" r:id="rId13"/>
    <p:sldId id="283" r:id="rId14"/>
    <p:sldId id="285" r:id="rId15"/>
    <p:sldId id="294" r:id="rId16"/>
    <p:sldId id="287" r:id="rId17"/>
    <p:sldId id="298" r:id="rId18"/>
    <p:sldId id="300" r:id="rId19"/>
    <p:sldId id="301" r:id="rId20"/>
    <p:sldId id="303" r:id="rId21"/>
    <p:sldId id="309" r:id="rId22"/>
    <p:sldId id="310" r:id="rId23"/>
    <p:sldId id="307" r:id="rId24"/>
    <p:sldId id="304" r:id="rId25"/>
    <p:sldId id="308" r:id="rId26"/>
    <p:sldId id="305" r:id="rId27"/>
    <p:sldId id="290" r:id="rId28"/>
    <p:sldId id="288" r:id="rId29"/>
    <p:sldId id="295" r:id="rId30"/>
    <p:sldId id="284" r:id="rId31"/>
    <p:sldId id="316" r:id="rId32"/>
    <p:sldId id="317" r:id="rId33"/>
    <p:sldId id="318" r:id="rId34"/>
    <p:sldId id="319" r:id="rId35"/>
    <p:sldId id="320" r:id="rId36"/>
    <p:sldId id="321" r:id="rId37"/>
    <p:sldId id="322" r:id="rId38"/>
    <p:sldId id="323" r:id="rId39"/>
    <p:sldId id="324" r:id="rId40"/>
    <p:sldId id="325" r:id="rId41"/>
    <p:sldId id="326" r:id="rId42"/>
    <p:sldId id="327" r:id="rId43"/>
    <p:sldId id="328" r:id="rId44"/>
    <p:sldId id="329" r:id="rId45"/>
    <p:sldId id="330" r:id="rId46"/>
    <p:sldId id="331" r:id="rId47"/>
    <p:sldId id="332" r:id="rId48"/>
    <p:sldId id="333" r:id="rId49"/>
    <p:sldId id="334" r:id="rId50"/>
    <p:sldId id="335" r:id="rId51"/>
    <p:sldId id="336" r:id="rId52"/>
    <p:sldId id="337" r:id="rId53"/>
    <p:sldId id="338" r:id="rId54"/>
    <p:sldId id="339" r:id="rId55"/>
    <p:sldId id="340" r:id="rId56"/>
    <p:sldId id="341" r:id="rId57"/>
    <p:sldId id="342" r:id="rId58"/>
    <p:sldId id="343" r:id="rId59"/>
    <p:sldId id="344" r:id="rId60"/>
    <p:sldId id="345" r:id="rId61"/>
    <p:sldId id="346" r:id="rId62"/>
    <p:sldId id="347" r:id="rId63"/>
    <p:sldId id="348" r:id="rId64"/>
    <p:sldId id="349" r:id="rId65"/>
    <p:sldId id="351" r:id="rId66"/>
    <p:sldId id="352" r:id="rId67"/>
    <p:sldId id="353" r:id="rId68"/>
    <p:sldId id="354" r:id="rId69"/>
    <p:sldId id="355" r:id="rId70"/>
    <p:sldId id="356" r:id="rId71"/>
    <p:sldId id="357" r:id="rId72"/>
    <p:sldId id="358" r:id="rId73"/>
    <p:sldId id="359" r:id="rId74"/>
    <p:sldId id="360" r:id="rId75"/>
    <p:sldId id="361" r:id="rId76"/>
    <p:sldId id="362" r:id="rId77"/>
    <p:sldId id="363" r:id="rId78"/>
    <p:sldId id="364" r:id="rId79"/>
    <p:sldId id="367" r:id="rId80"/>
    <p:sldId id="366"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2" d="100"/>
          <a:sy n="72" d="100"/>
        </p:scale>
        <p:origin x="135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notesMaster" Target="notesMasters/notes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E5DB16-D77B-48F4-8967-233C0FFD8FD2}" type="datetimeFigureOut">
              <a:rPr lang="en-US" smtClean="0"/>
              <a:t>3/21/17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136713-DC83-453E-B858-40117A4B75C5}" type="slidenum">
              <a:rPr lang="en-US" smtClean="0"/>
              <a:t>‹#›</a:t>
            </a:fld>
            <a:endParaRPr lang="en-US"/>
          </a:p>
        </p:txBody>
      </p:sp>
    </p:spTree>
    <p:extLst>
      <p:ext uri="{BB962C8B-B14F-4D97-AF65-F5344CB8AC3E}">
        <p14:creationId xmlns:p14="http://schemas.microsoft.com/office/powerpoint/2010/main" val="4245509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began in 2004 in response to two influential research reports that documented</a:t>
            </a:r>
            <a:r>
              <a:rPr lang="en-US" baseline="0" dirty="0"/>
              <a:t> a continuous loss of tree cover in southeastern Pennsylvania. Then DCNR Secretary Michael </a:t>
            </a:r>
            <a:r>
              <a:rPr lang="en-US" baseline="0" dirty="0" err="1"/>
              <a:t>Diberdinis</a:t>
            </a:r>
            <a:r>
              <a:rPr lang="en-US" baseline="0" dirty="0"/>
              <a:t> allocated DCNR funding to support an effort to reverse that disturbing trend. While significant efforts in community forestry had been underway for 15 years prior through the support of the US Forest Service, </a:t>
            </a:r>
            <a:r>
              <a:rPr lang="en-US" baseline="0" dirty="0" err="1"/>
              <a:t>TreeVitalize</a:t>
            </a:r>
            <a:r>
              <a:rPr lang="en-US" baseline="0" dirty="0"/>
              <a:t> marked the first significant allocation of state funds for urban re-greening efforts. The program began in the Philadelphia area and was primarily a tree planting initiative. Since then, it has expanded across the state, and encompasses much more than tree planting alone, to include all the work necessary to ensure sustainable community forestry programs in Pennsylvania’s 2500 plus municipalities.</a:t>
            </a:r>
            <a:endParaRPr lang="en-US" dirty="0"/>
          </a:p>
          <a:p>
            <a:endParaRPr lang="en-US" dirty="0"/>
          </a:p>
        </p:txBody>
      </p:sp>
      <p:sp>
        <p:nvSpPr>
          <p:cNvPr id="4" name="Slide Number Placeholder 3"/>
          <p:cNvSpPr>
            <a:spLocks noGrp="1"/>
          </p:cNvSpPr>
          <p:nvPr>
            <p:ph type="sldNum" sz="quarter" idx="10"/>
          </p:nvPr>
        </p:nvSpPr>
        <p:spPr/>
        <p:txBody>
          <a:bodyPr/>
          <a:lstStyle/>
          <a:p>
            <a:fld id="{2CECA40D-3D9C-4DFF-B16E-FE18CB28F9D0}" type="slidenum">
              <a:rPr lang="en-US" smtClean="0"/>
              <a:t>6</a:t>
            </a:fld>
            <a:endParaRPr lang="en-US"/>
          </a:p>
        </p:txBody>
      </p:sp>
    </p:spTree>
    <p:extLst>
      <p:ext uri="{BB962C8B-B14F-4D97-AF65-F5344CB8AC3E}">
        <p14:creationId xmlns:p14="http://schemas.microsoft.com/office/powerpoint/2010/main" val="3535431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D2341A-8BA4-234E-90D5-92E06D6FE10F}" type="slidenum">
              <a:rPr lang="en-US" smtClean="0"/>
              <a:pPr/>
              <a:t>46</a:t>
            </a:fld>
            <a:endParaRPr lang="en-US" dirty="0"/>
          </a:p>
        </p:txBody>
      </p:sp>
    </p:spTree>
    <p:extLst>
      <p:ext uri="{BB962C8B-B14F-4D97-AF65-F5344CB8AC3E}">
        <p14:creationId xmlns:p14="http://schemas.microsoft.com/office/powerpoint/2010/main" val="3876207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whole is far greater than the sum of its parts. Through </a:t>
            </a:r>
            <a:r>
              <a:rPr lang="en-US" dirty="0" err="1"/>
              <a:t>TreeVitalize</a:t>
            </a:r>
            <a:r>
              <a:rPr lang="en-US" dirty="0"/>
              <a:t>, we are truly helping to build healthier and more livable communities.</a:t>
            </a:r>
          </a:p>
          <a:p>
            <a:endParaRPr lang="en-US" dirty="0"/>
          </a:p>
        </p:txBody>
      </p:sp>
      <p:sp>
        <p:nvSpPr>
          <p:cNvPr id="4" name="Slide Number Placeholder 3"/>
          <p:cNvSpPr>
            <a:spLocks noGrp="1"/>
          </p:cNvSpPr>
          <p:nvPr>
            <p:ph type="sldNum" sz="quarter" idx="10"/>
          </p:nvPr>
        </p:nvSpPr>
        <p:spPr/>
        <p:txBody>
          <a:bodyPr/>
          <a:lstStyle/>
          <a:p>
            <a:fld id="{2CECA40D-3D9C-4DFF-B16E-FE18CB28F9D0}" type="slidenum">
              <a:rPr lang="en-US" smtClean="0"/>
              <a:t>78</a:t>
            </a:fld>
            <a:endParaRPr lang="en-US"/>
          </a:p>
        </p:txBody>
      </p:sp>
    </p:spTree>
    <p:extLst>
      <p:ext uri="{BB962C8B-B14F-4D97-AF65-F5344CB8AC3E}">
        <p14:creationId xmlns:p14="http://schemas.microsoft.com/office/powerpoint/2010/main" val="2040144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0401" y="241300"/>
            <a:ext cx="7771170" cy="685800"/>
          </a:xfrm>
          <a:prstGeom prst="rect">
            <a:avLst/>
          </a:prstGeom>
        </p:spPr>
        <p:txBody>
          <a:bodyPr/>
          <a:lstStyle>
            <a:lvl1pPr marL="0" indent="0" algn="l">
              <a:buNone/>
              <a:defRPr b="1">
                <a:solidFill>
                  <a:srgbClr val="00408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4151793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a:fld id="{1D231A02-3AC2-43AA-9AE2-CB38E0FF14DD}" type="datetimeFigureOut">
              <a:rPr lang="en-US">
                <a:solidFill>
                  <a:prstClr val="black"/>
                </a:solidFill>
              </a:rPr>
              <a:pPr defTabSz="457200"/>
              <a:t>3/21/17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a:fld id="{594E12E8-95D0-4E9C-A64A-896F4B514972}" type="slidenum">
              <a:rPr lang="en-US">
                <a:solidFill>
                  <a:prstClr val="black"/>
                </a:solidFill>
              </a:rPr>
              <a:pPr defTabSz="457200"/>
              <a:t>‹#›</a:t>
            </a:fld>
            <a:endParaRPr lang="en-US">
              <a:solidFill>
                <a:prstClr val="black"/>
              </a:solidFill>
            </a:endParaRPr>
          </a:p>
        </p:txBody>
      </p:sp>
    </p:spTree>
    <p:extLst>
      <p:ext uri="{BB962C8B-B14F-4D97-AF65-F5344CB8AC3E}">
        <p14:creationId xmlns:p14="http://schemas.microsoft.com/office/powerpoint/2010/main" val="1174493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pPr defTabSz="457200"/>
            <a:fld id="{1D231A02-3AC2-43AA-9AE2-CB38E0FF14DD}" type="datetimeFigureOut">
              <a:rPr lang="en-US">
                <a:solidFill>
                  <a:prstClr val="black"/>
                </a:solidFill>
              </a:rPr>
              <a:pPr defTabSz="457200"/>
              <a:t>3/21/17</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pPr defTabSz="457200"/>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pPr defTabSz="457200"/>
            <a:fld id="{594E12E8-95D0-4E9C-A64A-896F4B514972}" type="slidenum">
              <a:rPr lang="en-US">
                <a:solidFill>
                  <a:prstClr val="black"/>
                </a:solidFill>
              </a:rPr>
              <a:pPr defTabSz="457200"/>
              <a:t>‹#›</a:t>
            </a:fld>
            <a:endParaRPr lang="en-US">
              <a:solidFill>
                <a:prstClr val="black"/>
              </a:solidFill>
            </a:endParaRPr>
          </a:p>
        </p:txBody>
      </p:sp>
    </p:spTree>
    <p:extLst>
      <p:ext uri="{BB962C8B-B14F-4D97-AF65-F5344CB8AC3E}">
        <p14:creationId xmlns:p14="http://schemas.microsoft.com/office/powerpoint/2010/main" val="751676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Slide_1">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alphaModFix amt="59000"/>
          </a:blip>
          <a:stretch>
            <a:fillRect/>
          </a:stretch>
        </p:blipFill>
        <p:spPr>
          <a:xfrm>
            <a:off x="0" y="0"/>
            <a:ext cx="9220200" cy="6286500"/>
          </a:xfrm>
          <a:prstGeom prst="rect">
            <a:avLst/>
          </a:prstGeom>
        </p:spPr>
      </p:pic>
      <p:sp>
        <p:nvSpPr>
          <p:cNvPr id="4" name="Subtitle 2"/>
          <p:cNvSpPr>
            <a:spLocks noGrp="1"/>
          </p:cNvSpPr>
          <p:nvPr>
            <p:ph type="subTitle" idx="1"/>
          </p:nvPr>
        </p:nvSpPr>
        <p:spPr>
          <a:xfrm>
            <a:off x="1077261" y="6358065"/>
            <a:ext cx="6999939" cy="576135"/>
          </a:xfrm>
          <a:prstGeom prst="rect">
            <a:avLst/>
          </a:prstGeom>
        </p:spPr>
        <p:txBody>
          <a:bodyPr/>
          <a:lstStyle>
            <a:lvl1pPr marL="0" indent="0" algn="ctr">
              <a:buNone/>
              <a:defRPr sz="2000" b="1" i="0">
                <a:solidFill>
                  <a:schemeClr val="tx1">
                    <a:tint val="75000"/>
                  </a:schemeClr>
                </a:solidFill>
                <a:latin typeface="Century Gothic"/>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Text Placeholder 7"/>
          <p:cNvSpPr>
            <a:spLocks noGrp="1"/>
          </p:cNvSpPr>
          <p:nvPr>
            <p:ph type="body" sz="quarter" idx="10" hasCustomPrompt="1"/>
          </p:nvPr>
        </p:nvSpPr>
        <p:spPr>
          <a:xfrm>
            <a:off x="914400" y="1600200"/>
            <a:ext cx="7315200" cy="2743200"/>
          </a:xfrm>
          <a:prstGeom prst="rect">
            <a:avLst/>
          </a:prstGeom>
        </p:spPr>
        <p:txBody>
          <a:bodyPr/>
          <a:lstStyle>
            <a:lvl1pPr algn="ctr">
              <a:buNone/>
              <a:defRPr sz="4000" b="1" baseline="0"/>
            </a:lvl1pPr>
          </a:lstStyle>
          <a:p>
            <a:pPr lvl="0"/>
            <a:r>
              <a:rPr lang="en-US" dirty="0"/>
              <a:t>Title Slide </a:t>
            </a:r>
          </a:p>
          <a:p>
            <a:pPr lvl="0"/>
            <a:r>
              <a:rPr lang="en-US" dirty="0"/>
              <a:t>Option 1</a:t>
            </a:r>
          </a:p>
        </p:txBody>
      </p:sp>
    </p:spTree>
    <p:extLst>
      <p:ext uri="{BB962C8B-B14F-4D97-AF65-F5344CB8AC3E}">
        <p14:creationId xmlns:p14="http://schemas.microsoft.com/office/powerpoint/2010/main" val="3453183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1600202"/>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2"/>
            <a:ext cx="4038600" cy="4525963"/>
          </a:xfrm>
          <a:prstGeom prst="rect">
            <a:avLst/>
          </a:prstGeom>
        </p:spPr>
        <p:txBody>
          <a:bodyPr/>
          <a:lstStyle/>
          <a:p>
            <a:pPr lvl="0"/>
            <a:endParaRPr lang="en-US" noProof="0"/>
          </a:p>
        </p:txBody>
      </p:sp>
      <p:sp>
        <p:nvSpPr>
          <p:cNvPr id="5" name="Date Placeholder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defTabSz="457200">
              <a:defRPr/>
            </a:pPr>
            <a:endParaRPr lang="en-US">
              <a:solidFill>
                <a:prstClr val="black"/>
              </a:solidFill>
            </a:endParaRPr>
          </a:p>
        </p:txBody>
      </p:sp>
      <p:sp>
        <p:nvSpPr>
          <p:cNvPr id="6" name="Footer Placeholder 5"/>
          <p:cNvSpPr>
            <a:spLocks noGrp="1" noChangeArrowheads="1"/>
          </p:cNvSpPr>
          <p:nvPr>
            <p:ph type="ftr" sz="quarter" idx="11"/>
          </p:nvPr>
        </p:nvSpPr>
        <p:spPr>
          <a:xfrm>
            <a:off x="3124200" y="6356350"/>
            <a:ext cx="2895600" cy="365125"/>
          </a:xfrm>
          <a:prstGeom prst="rect">
            <a:avLst/>
          </a:prstGeom>
          <a:ln/>
        </p:spPr>
        <p:txBody>
          <a:bodyPr/>
          <a:lstStyle>
            <a:lvl1pPr>
              <a:defRPr/>
            </a:lvl1pPr>
          </a:lstStyle>
          <a:p>
            <a:pPr defTabSz="457200">
              <a:defRPr/>
            </a:pPr>
            <a:endParaRPr lang="en-US">
              <a:solidFill>
                <a:prstClr val="black"/>
              </a:solidFill>
            </a:endParaRPr>
          </a:p>
        </p:txBody>
      </p:sp>
      <p:sp>
        <p:nvSpPr>
          <p:cNvPr id="7" name="Slide Number Placeholder 6"/>
          <p:cNvSpPr>
            <a:spLocks noGrp="1" noChangeArrowheads="1"/>
          </p:cNvSpPr>
          <p:nvPr>
            <p:ph type="sldNum" sz="quarter" idx="12"/>
          </p:nvPr>
        </p:nvSpPr>
        <p:spPr>
          <a:xfrm>
            <a:off x="6553200" y="6356350"/>
            <a:ext cx="2133600" cy="365125"/>
          </a:xfrm>
          <a:prstGeom prst="rect">
            <a:avLst/>
          </a:prstGeom>
          <a:ln/>
        </p:spPr>
        <p:txBody>
          <a:bodyPr/>
          <a:lstStyle>
            <a:lvl1pPr>
              <a:defRPr/>
            </a:lvl1pPr>
          </a:lstStyle>
          <a:p>
            <a:pPr defTabSz="457200"/>
            <a:fld id="{8AC097EF-9558-4CBE-AB40-6C001209CC9D}" type="slidenum">
              <a:rPr lang="en-US">
                <a:solidFill>
                  <a:prstClr val="black"/>
                </a:solidFill>
              </a:rPr>
              <a:pPr defTabSz="457200"/>
              <a:t>‹#›</a:t>
            </a:fld>
            <a:endParaRPr lang="en-US">
              <a:solidFill>
                <a:prstClr val="black"/>
              </a:solidFill>
            </a:endParaRPr>
          </a:p>
        </p:txBody>
      </p:sp>
    </p:spTree>
    <p:extLst>
      <p:ext uri="{BB962C8B-B14F-4D97-AF65-F5344CB8AC3E}">
        <p14:creationId xmlns:p14="http://schemas.microsoft.com/office/powerpoint/2010/main" val="348027832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3/21/17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5177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457200"/>
            <a:fld id="{1D231A02-3AC2-43AA-9AE2-CB38E0FF14DD}" type="datetimeFigureOut">
              <a:rPr lang="en-US" smtClean="0">
                <a:solidFill>
                  <a:prstClr val="black"/>
                </a:solidFill>
              </a:rPr>
              <a:pPr defTabSz="457200"/>
              <a:t>3/21/17</a:t>
            </a:fld>
            <a:endParaRPr lang="en-US">
              <a:solidFill>
                <a:prstClr val="black"/>
              </a:solidFill>
            </a:endParaRPr>
          </a:p>
        </p:txBody>
      </p:sp>
      <p:sp>
        <p:nvSpPr>
          <p:cNvPr id="5" name="Footer Placeholder 4"/>
          <p:cNvSpPr>
            <a:spLocks noGrp="1"/>
          </p:cNvSpPr>
          <p:nvPr>
            <p:ph type="ftr" sz="quarter" idx="11"/>
          </p:nvPr>
        </p:nvSpPr>
        <p:spPr/>
        <p:txBody>
          <a:bodyPr/>
          <a:lstStyle/>
          <a:p>
            <a:pPr defTabSz="457200"/>
            <a:endParaRPr lang="en-US">
              <a:solidFill>
                <a:prstClr val="black"/>
              </a:solidFill>
            </a:endParaRPr>
          </a:p>
        </p:txBody>
      </p:sp>
      <p:sp>
        <p:nvSpPr>
          <p:cNvPr id="6" name="Slide Number Placeholder 5"/>
          <p:cNvSpPr>
            <a:spLocks noGrp="1"/>
          </p:cNvSpPr>
          <p:nvPr>
            <p:ph type="sldNum" sz="quarter" idx="12"/>
          </p:nvPr>
        </p:nvSpPr>
        <p:spPr/>
        <p:txBody>
          <a:bodyPr/>
          <a:lstStyle/>
          <a:p>
            <a:pPr defTabSz="457200"/>
            <a:fld id="{594E12E8-95D0-4E9C-A64A-896F4B514972}" type="slidenum">
              <a:rPr lang="en-US" smtClean="0">
                <a:solidFill>
                  <a:prstClr val="black"/>
                </a:solidFill>
              </a:rPr>
              <a:pPr defTabSz="457200"/>
              <a:t>‹#›</a:t>
            </a:fld>
            <a:endParaRPr lang="en-US">
              <a:solidFill>
                <a:prstClr val="black"/>
              </a:solidFill>
            </a:endParaRPr>
          </a:p>
        </p:txBody>
      </p:sp>
    </p:spTree>
    <p:extLst>
      <p:ext uri="{BB962C8B-B14F-4D97-AF65-F5344CB8AC3E}">
        <p14:creationId xmlns:p14="http://schemas.microsoft.com/office/powerpoint/2010/main" val="1037105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3/21/17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4789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3/21/17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8655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3/21/17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96047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3/21/17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2283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defTabSz="457200"/>
            <a:fld id="{1D231A02-3AC2-43AA-9AE2-CB38E0FF14DD}" type="datetimeFigureOut">
              <a:rPr lang="en-US" smtClean="0">
                <a:solidFill>
                  <a:prstClr val="black"/>
                </a:solidFill>
              </a:rPr>
              <a:pPr defTabSz="457200"/>
              <a:t>3/21/17</a:t>
            </a:fld>
            <a:endParaRPr lang="en-US">
              <a:solidFill>
                <a:prstClr val="black"/>
              </a:solidFill>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defTabSz="457200"/>
            <a:endParaRPr lang="en-US">
              <a:solidFill>
                <a:prstClr val="black"/>
              </a:solidFill>
            </a:endParaRPr>
          </a:p>
        </p:txBody>
      </p:sp>
      <p:sp>
        <p:nvSpPr>
          <p:cNvPr id="9" name="Slide Number Placeholder 8"/>
          <p:cNvSpPr>
            <a:spLocks noGrp="1"/>
          </p:cNvSpPr>
          <p:nvPr>
            <p:ph type="sldNum" sz="quarter" idx="12"/>
          </p:nvPr>
        </p:nvSpPr>
        <p:spPr/>
        <p:txBody>
          <a:bodyPr/>
          <a:lstStyle/>
          <a:p>
            <a:pPr defTabSz="457200"/>
            <a:fld id="{594E12E8-95D0-4E9C-A64A-896F4B514972}" type="slidenum">
              <a:rPr lang="en-US" smtClean="0">
                <a:solidFill>
                  <a:prstClr val="black"/>
                </a:solidFill>
              </a:rPr>
              <a:pPr defTabSz="457200"/>
              <a:t>‹#›</a:t>
            </a:fld>
            <a:endParaRPr lang="en-US">
              <a:solidFill>
                <a:prstClr val="black"/>
              </a:solidFill>
            </a:endParaRPr>
          </a:p>
        </p:txBody>
      </p:sp>
    </p:spTree>
    <p:extLst>
      <p:ext uri="{BB962C8B-B14F-4D97-AF65-F5344CB8AC3E}">
        <p14:creationId xmlns:p14="http://schemas.microsoft.com/office/powerpoint/2010/main" val="3093785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96DFF08F-DC6B-4601-B491-B0F83F6DD2DA}" type="datetimeFigureOut">
              <a:rPr lang="en-US" smtClean="0"/>
              <a:pPr/>
              <a:t>3/21/17</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53071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3/21/17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6249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3/21/17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25019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3/21/17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947171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Slide_1">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alphaModFix amt="59000"/>
          </a:blip>
          <a:stretch>
            <a:fillRect/>
          </a:stretch>
        </p:blipFill>
        <p:spPr>
          <a:xfrm>
            <a:off x="0" y="0"/>
            <a:ext cx="9220200" cy="6286500"/>
          </a:xfrm>
          <a:prstGeom prst="rect">
            <a:avLst/>
          </a:prstGeom>
        </p:spPr>
      </p:pic>
      <p:sp>
        <p:nvSpPr>
          <p:cNvPr id="4" name="Subtitle 2"/>
          <p:cNvSpPr>
            <a:spLocks noGrp="1"/>
          </p:cNvSpPr>
          <p:nvPr>
            <p:ph type="subTitle" idx="1"/>
          </p:nvPr>
        </p:nvSpPr>
        <p:spPr>
          <a:xfrm>
            <a:off x="1077261" y="6358065"/>
            <a:ext cx="6999939" cy="576135"/>
          </a:xfrm>
          <a:prstGeom prst="rect">
            <a:avLst/>
          </a:prstGeom>
        </p:spPr>
        <p:txBody>
          <a:bodyPr/>
          <a:lstStyle>
            <a:lvl1pPr marL="0" indent="0" algn="ctr">
              <a:buNone/>
              <a:defRPr sz="2000" b="1" i="0">
                <a:solidFill>
                  <a:schemeClr val="tx1">
                    <a:tint val="75000"/>
                  </a:schemeClr>
                </a:solidFill>
                <a:latin typeface="Century Gothic"/>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Text Placeholder 7"/>
          <p:cNvSpPr>
            <a:spLocks noGrp="1"/>
          </p:cNvSpPr>
          <p:nvPr>
            <p:ph type="body" sz="quarter" idx="10" hasCustomPrompt="1"/>
          </p:nvPr>
        </p:nvSpPr>
        <p:spPr>
          <a:xfrm>
            <a:off x="914400" y="1600200"/>
            <a:ext cx="7315200" cy="2743200"/>
          </a:xfrm>
          <a:prstGeom prst="rect">
            <a:avLst/>
          </a:prstGeom>
        </p:spPr>
        <p:txBody>
          <a:bodyPr/>
          <a:lstStyle>
            <a:lvl1pPr algn="ctr">
              <a:buNone/>
              <a:defRPr sz="4000" b="1" baseline="0"/>
            </a:lvl1pPr>
          </a:lstStyle>
          <a:p>
            <a:pPr lvl="0"/>
            <a:r>
              <a:rPr lang="en-US" dirty="0"/>
              <a:t>Title Slide </a:t>
            </a:r>
          </a:p>
          <a:p>
            <a:pPr lvl="0"/>
            <a:r>
              <a:rPr lang="en-US" dirty="0"/>
              <a:t>Option 1</a:t>
            </a:r>
          </a:p>
        </p:txBody>
      </p:sp>
    </p:spTree>
    <p:extLst>
      <p:ext uri="{BB962C8B-B14F-4D97-AF65-F5344CB8AC3E}">
        <p14:creationId xmlns:p14="http://schemas.microsoft.com/office/powerpoint/2010/main" val="36278759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0401" y="241300"/>
            <a:ext cx="7771170" cy="685800"/>
          </a:xfrm>
          <a:prstGeom prst="rect">
            <a:avLst/>
          </a:prstGeom>
        </p:spPr>
        <p:txBody>
          <a:bodyPr/>
          <a:lstStyle>
            <a:lvl1pPr marL="0" indent="0" algn="l">
              <a:buNone/>
              <a:defRPr b="1">
                <a:solidFill>
                  <a:srgbClr val="00408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7904293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0401" y="241300"/>
            <a:ext cx="7771170" cy="685800"/>
          </a:xfrm>
          <a:prstGeom prst="rect">
            <a:avLst/>
          </a:prstGeom>
        </p:spPr>
        <p:txBody>
          <a:bodyPr/>
          <a:lstStyle>
            <a:lvl1pPr marL="0" indent="0" algn="l">
              <a:buNone/>
              <a:defRPr b="1">
                <a:solidFill>
                  <a:srgbClr val="00408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185949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0401" y="241300"/>
            <a:ext cx="7771170" cy="685800"/>
          </a:xfrm>
          <a:prstGeom prst="rect">
            <a:avLst/>
          </a:prstGeom>
        </p:spPr>
        <p:txBody>
          <a:bodyPr/>
          <a:lstStyle>
            <a:lvl1pPr marL="0" indent="0" algn="l">
              <a:buNone/>
              <a:defRPr b="1">
                <a:solidFill>
                  <a:srgbClr val="00408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4112057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0401" y="241300"/>
            <a:ext cx="7771170" cy="685800"/>
          </a:xfrm>
          <a:prstGeom prst="rect">
            <a:avLst/>
          </a:prstGeom>
        </p:spPr>
        <p:txBody>
          <a:bodyPr/>
          <a:lstStyle>
            <a:lvl1pPr marL="0" indent="0" algn="l">
              <a:buNone/>
              <a:defRPr b="1">
                <a:solidFill>
                  <a:srgbClr val="00408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6979773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0401" y="241300"/>
            <a:ext cx="7771170" cy="685800"/>
          </a:xfrm>
          <a:prstGeom prst="rect">
            <a:avLst/>
          </a:prstGeom>
        </p:spPr>
        <p:txBody>
          <a:bodyPr/>
          <a:lstStyle>
            <a:lvl1pPr marL="0" indent="0" algn="l">
              <a:buNone/>
              <a:defRPr b="1">
                <a:solidFill>
                  <a:srgbClr val="00408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3164664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0401" y="241300"/>
            <a:ext cx="7771170" cy="685800"/>
          </a:xfrm>
          <a:prstGeom prst="rect">
            <a:avLst/>
          </a:prstGeom>
        </p:spPr>
        <p:txBody>
          <a:bodyPr/>
          <a:lstStyle>
            <a:lvl1pPr marL="0" indent="0" algn="l">
              <a:buNone/>
              <a:defRPr b="1">
                <a:solidFill>
                  <a:srgbClr val="00408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7206051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0401" y="241300"/>
            <a:ext cx="7771170" cy="685800"/>
          </a:xfrm>
          <a:prstGeom prst="rect">
            <a:avLst/>
          </a:prstGeom>
        </p:spPr>
        <p:txBody>
          <a:bodyPr/>
          <a:lstStyle>
            <a:lvl1pPr marL="0" indent="0" algn="l">
              <a:buNone/>
              <a:defRPr b="1">
                <a:solidFill>
                  <a:srgbClr val="00408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6793064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0401" y="241300"/>
            <a:ext cx="7771170" cy="685800"/>
          </a:xfrm>
          <a:prstGeom prst="rect">
            <a:avLst/>
          </a:prstGeom>
        </p:spPr>
        <p:txBody>
          <a:bodyPr/>
          <a:lstStyle>
            <a:lvl1pPr marL="0" indent="0" algn="l">
              <a:buNone/>
              <a:defRPr b="1">
                <a:solidFill>
                  <a:srgbClr val="00408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6717577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0401" y="241300"/>
            <a:ext cx="7771170" cy="685800"/>
          </a:xfrm>
          <a:prstGeom prst="rect">
            <a:avLst/>
          </a:prstGeom>
        </p:spPr>
        <p:txBody>
          <a:bodyPr/>
          <a:lstStyle>
            <a:lvl1pPr marL="0" indent="0" algn="l">
              <a:buNone/>
              <a:defRPr b="1">
                <a:solidFill>
                  <a:srgbClr val="00408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73123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0401" y="241300"/>
            <a:ext cx="7771170" cy="685800"/>
          </a:xfrm>
          <a:prstGeom prst="rect">
            <a:avLst/>
          </a:prstGeom>
        </p:spPr>
        <p:txBody>
          <a:bodyPr/>
          <a:lstStyle>
            <a:lvl1pPr marL="0" indent="0" algn="l">
              <a:buNone/>
              <a:defRPr b="1">
                <a:solidFill>
                  <a:srgbClr val="00408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6234179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0401" y="241300"/>
            <a:ext cx="7771170" cy="685800"/>
          </a:xfrm>
          <a:prstGeom prst="rect">
            <a:avLst/>
          </a:prstGeom>
        </p:spPr>
        <p:txBody>
          <a:bodyPr/>
          <a:lstStyle>
            <a:lvl1pPr marL="0" indent="0" algn="l">
              <a:buNone/>
              <a:defRPr b="1">
                <a:solidFill>
                  <a:srgbClr val="00408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5703812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3" Type="http://schemas.openxmlformats.org/officeDocument/2006/relationships/slideLayout" Target="../slideLayouts/slideLayout8.xml"/><Relationship Id="rId21" Type="http://schemas.openxmlformats.org/officeDocument/2006/relationships/slideLayout" Target="../slideLayouts/slideLayout26.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theme" Target="../theme/theme2.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p:cNvSpPr/>
          <p:nvPr/>
        </p:nvSpPr>
        <p:spPr>
          <a:xfrm rot="5400000" flipV="1">
            <a:off x="-3142158" y="3368037"/>
            <a:ext cx="6858003" cy="121923"/>
          </a:xfrm>
          <a:prstGeom prst="rect">
            <a:avLst/>
          </a:prstGeom>
          <a:solidFill>
            <a:srgbClr val="8FD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6" name="Picture 5" descr="PHS_logo.png"/>
          <p:cNvPicPr>
            <a:picLocks noChangeAspect="1"/>
          </p:cNvPicPr>
          <p:nvPr/>
        </p:nvPicPr>
        <p:blipFill>
          <a:blip r:embed="rId7" cstate="email">
            <a:extLst>
              <a:ext uri="{28A0092B-C50C-407E-A947-70E740481C1C}">
                <a14:useLocalDpi xmlns:a14="http://schemas.microsoft.com/office/drawing/2010/main"/>
              </a:ext>
            </a:extLst>
          </a:blip>
          <a:srcRect l="33212" t="27639" r="33434" b="36634"/>
          <a:stretch>
            <a:fillRect/>
          </a:stretch>
        </p:blipFill>
        <p:spPr>
          <a:xfrm>
            <a:off x="8286354" y="5756856"/>
            <a:ext cx="678232" cy="940158"/>
          </a:xfrm>
          <a:prstGeom prst="rect">
            <a:avLst/>
          </a:prstGeom>
        </p:spPr>
      </p:pic>
      <p:sp>
        <p:nvSpPr>
          <p:cNvPr id="11" name="Rectangle 10"/>
          <p:cNvSpPr/>
          <p:nvPr/>
        </p:nvSpPr>
        <p:spPr>
          <a:xfrm rot="5400000" flipV="1">
            <a:off x="-3252467" y="3368037"/>
            <a:ext cx="6858003" cy="121923"/>
          </a:xfrm>
          <a:prstGeom prst="rect">
            <a:avLst/>
          </a:prstGeom>
          <a:solidFill>
            <a:srgbClr val="0040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12" name="Rectangle 11"/>
          <p:cNvSpPr/>
          <p:nvPr/>
        </p:nvSpPr>
        <p:spPr>
          <a:xfrm rot="5400000" flipV="1">
            <a:off x="-3370579" y="3368037"/>
            <a:ext cx="6858003" cy="121923"/>
          </a:xfrm>
          <a:prstGeom prst="rect">
            <a:avLst/>
          </a:prstGeom>
          <a:solidFill>
            <a:srgbClr val="0080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15972263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05E48206-6208-4002-9AF5-B38F54CDB384}" type="datetimeFigureOut">
              <a:rPr lang="en-US" dirty="0"/>
              <a:t>3/21/17</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745930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690"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cid:image005.png@01D1E1A4.C82CCB40"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9.xml"/><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9.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9.xml"/><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4.jpeg"/><Relationship Id="rId1" Type="http://schemas.openxmlformats.org/officeDocument/2006/relationships/slideLayout" Target="../slideLayouts/slideLayout9.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4.jpeg"/><Relationship Id="rId1" Type="http://schemas.openxmlformats.org/officeDocument/2006/relationships/slideLayout" Target="../slideLayouts/slideLayout9.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9.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9.xml"/><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9.xml"/><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9.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9.xml"/><Relationship Id="rId5" Type="http://schemas.openxmlformats.org/officeDocument/2006/relationships/image" Target="../media/image41.jpeg"/><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cid:image003.jpg@01D1E26A.FA916B60" TargetMode="External"/><Relationship Id="rId2" Type="http://schemas.openxmlformats.org/officeDocument/2006/relationships/image" Target="../media/image49.jpeg"/><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6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cid:image004.jpg@01D1E26A.FA916B60" TargetMode="External"/><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5.xml"/></Relationships>
</file>

<file path=ppt/slides/_rels/slide6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6.xml"/></Relationships>
</file>

<file path=ppt/slides/_rels/slide7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6.xml"/></Relationships>
</file>

<file path=ppt/slides/_rels/slide7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8.xml"/></Relationships>
</file>

<file path=ppt/slides/_rels/slide7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fontScale="90000"/>
          </a:bodyPr>
          <a:lstStyle/>
          <a:p>
            <a:r>
              <a:rPr lang="en-US" b="1" dirty="0">
                <a:latin typeface="Century Gothic" panose="020B0502020202020204" pitchFamily="34" charset="0"/>
              </a:rPr>
              <a:t>(</a:t>
            </a:r>
            <a:r>
              <a:rPr lang="en-US" b="1" dirty="0">
                <a:solidFill>
                  <a:schemeClr val="accent1"/>
                </a:solidFill>
                <a:latin typeface="Century Gothic" panose="020B0502020202020204" pitchFamily="34" charset="0"/>
              </a:rPr>
              <a:t>Your Location Here</a:t>
            </a:r>
            <a:r>
              <a:rPr lang="en-US" b="1" dirty="0">
                <a:latin typeface="Century Gothic" panose="020B0502020202020204" pitchFamily="34" charset="0"/>
              </a:rPr>
              <a:t>) Tree Monitoring Project</a:t>
            </a:r>
          </a:p>
        </p:txBody>
      </p:sp>
      <p:sp>
        <p:nvSpPr>
          <p:cNvPr id="7" name="Subtitle 6"/>
          <p:cNvSpPr>
            <a:spLocks noGrp="1"/>
          </p:cNvSpPr>
          <p:nvPr>
            <p:ph type="subTitle" idx="1"/>
          </p:nvPr>
        </p:nvSpPr>
        <p:spPr/>
        <p:txBody>
          <a:bodyPr/>
          <a:lstStyle/>
          <a:p>
            <a:r>
              <a:rPr lang="en-US" dirty="0">
                <a:solidFill>
                  <a:schemeClr val="accent1"/>
                </a:solidFill>
              </a:rPr>
              <a:t>Name of Presenter(s) Here</a:t>
            </a:r>
          </a:p>
        </p:txBody>
      </p:sp>
    </p:spTree>
    <p:extLst>
      <p:ext uri="{BB962C8B-B14F-4D97-AF65-F5344CB8AC3E}">
        <p14:creationId xmlns:p14="http://schemas.microsoft.com/office/powerpoint/2010/main" val="2261425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a:bodyPr>
          <a:lstStyle/>
          <a:p>
            <a:r>
              <a:rPr lang="en-US" sz="6600" b="1" dirty="0">
                <a:latin typeface="Century Gothic" panose="020B0502020202020204" pitchFamily="34" charset="0"/>
              </a:rPr>
              <a:t>Project Overview</a:t>
            </a:r>
          </a:p>
        </p:txBody>
      </p:sp>
    </p:spTree>
    <p:extLst>
      <p:ext uri="{BB962C8B-B14F-4D97-AF65-F5344CB8AC3E}">
        <p14:creationId xmlns:p14="http://schemas.microsoft.com/office/powerpoint/2010/main" val="4078701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238539" y="-226922"/>
            <a:ext cx="7543800" cy="1135063"/>
          </a:xfrm>
        </p:spPr>
        <p:txBody>
          <a:bodyPr/>
          <a:lstStyle/>
          <a:p>
            <a:r>
              <a:rPr lang="en-US" b="1" dirty="0">
                <a:latin typeface="Century Gothic" panose="020B0502020202020204" pitchFamily="34" charset="0"/>
              </a:rPr>
              <a:t>Benefits of urban trees</a:t>
            </a:r>
          </a:p>
        </p:txBody>
      </p:sp>
      <p:sp>
        <p:nvSpPr>
          <p:cNvPr id="5" name="Content Placeholder 4"/>
          <p:cNvSpPr>
            <a:spLocks noGrp="1"/>
          </p:cNvSpPr>
          <p:nvPr>
            <p:ph idx="4294967295"/>
          </p:nvPr>
        </p:nvSpPr>
        <p:spPr>
          <a:xfrm>
            <a:off x="604865" y="1113648"/>
            <a:ext cx="4863547" cy="1863513"/>
          </a:xfrm>
        </p:spPr>
        <p:txBody>
          <a:bodyPr>
            <a:normAutofit/>
          </a:bodyPr>
          <a:lstStyle/>
          <a:p>
            <a:pPr>
              <a:buFont typeface="Arial"/>
              <a:buChar char="•"/>
            </a:pPr>
            <a:r>
              <a:rPr lang="en-US" dirty="0"/>
              <a:t> Aesthetics</a:t>
            </a:r>
          </a:p>
          <a:p>
            <a:pPr>
              <a:buFont typeface="Arial"/>
              <a:buChar char="•"/>
            </a:pPr>
            <a:r>
              <a:rPr lang="en-US" dirty="0"/>
              <a:t> Increased property &amp; rental values</a:t>
            </a:r>
          </a:p>
          <a:p>
            <a:pPr>
              <a:buFont typeface="Arial"/>
              <a:buChar char="•"/>
            </a:pPr>
            <a:r>
              <a:rPr lang="en-US" dirty="0"/>
              <a:t> Shade and energy savings</a:t>
            </a:r>
          </a:p>
          <a:p>
            <a:pPr>
              <a:buFont typeface="Arial"/>
              <a:buChar char="•"/>
            </a:pPr>
            <a:r>
              <a:rPr lang="en-US" dirty="0"/>
              <a:t> Reduce </a:t>
            </a:r>
            <a:r>
              <a:rPr lang="en-US" dirty="0" err="1"/>
              <a:t>stormwater</a:t>
            </a:r>
            <a:r>
              <a:rPr lang="en-US" dirty="0"/>
              <a:t> runoff</a:t>
            </a:r>
          </a:p>
        </p:txBody>
      </p:sp>
      <p:pic>
        <p:nvPicPr>
          <p:cNvPr id="1030" name="Picture 6" descr="https://static01.nyt.com/images/2014/10/09/garden/20141009-GARDEN-slide-EVF7/20141009-GARDEN-slide-EVF7-blog42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96198" y="930084"/>
            <a:ext cx="3428532" cy="51382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776407" y="6454953"/>
            <a:ext cx="5248323" cy="338554"/>
          </a:xfrm>
          <a:prstGeom prst="rect">
            <a:avLst/>
          </a:prstGeom>
          <a:noFill/>
        </p:spPr>
        <p:txBody>
          <a:bodyPr wrap="square" rtlCol="0">
            <a:spAutoFit/>
          </a:bodyPr>
          <a:lstStyle/>
          <a:p>
            <a:pPr algn="r"/>
            <a:r>
              <a:rPr lang="en-US" sz="1600" dirty="0"/>
              <a:t>Photos: www.phillyvoice.com, www.nytimes.com</a:t>
            </a:r>
          </a:p>
        </p:txBody>
      </p:sp>
      <p:pic>
        <p:nvPicPr>
          <p:cNvPr id="1026" name="Picture 2" descr="http://www.phillyliving.com/images/blogs/2012/08/IMG_38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2739" y="3127513"/>
            <a:ext cx="3947887" cy="2962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642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2960" y="252333"/>
            <a:ext cx="7631927" cy="1450757"/>
          </a:xfrm>
        </p:spPr>
        <p:txBody>
          <a:bodyPr>
            <a:normAutofit/>
          </a:bodyPr>
          <a:lstStyle/>
          <a:p>
            <a:r>
              <a:rPr lang="en-US" b="1" dirty="0">
                <a:latin typeface="Century Gothic" panose="020B0502020202020204" pitchFamily="34" charset="0"/>
              </a:rPr>
              <a:t>Why are you here?</a:t>
            </a:r>
            <a:br>
              <a:rPr lang="en-US" b="1" dirty="0">
                <a:latin typeface="Century Gothic" panose="020B0502020202020204" pitchFamily="34" charset="0"/>
              </a:rPr>
            </a:br>
            <a:r>
              <a:rPr lang="en-US" b="1" dirty="0">
                <a:latin typeface="Century Gothic" panose="020B0502020202020204" pitchFamily="34" charset="0"/>
              </a:rPr>
              <a:t>To monitor young trees</a:t>
            </a:r>
          </a:p>
        </p:txBody>
      </p:sp>
      <p:pic>
        <p:nvPicPr>
          <p:cNvPr id="7" name="Picture 6" descr="west_oakland_summer08_02.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39880" y="2191657"/>
            <a:ext cx="4332181" cy="3249136"/>
          </a:xfrm>
          <a:prstGeom prst="rect">
            <a:avLst/>
          </a:prstGeom>
          <a:noFill/>
          <a:ln>
            <a:noFill/>
          </a:ln>
          <a:extLs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pic>
      <p:pic>
        <p:nvPicPr>
          <p:cNvPr id="9" name="Picture 2" descr="PA06021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6999" y="2191657"/>
            <a:ext cx="4332181" cy="3249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523182" y="6417926"/>
            <a:ext cx="5248323" cy="338554"/>
          </a:xfrm>
          <a:prstGeom prst="rect">
            <a:avLst/>
          </a:prstGeom>
          <a:noFill/>
        </p:spPr>
        <p:txBody>
          <a:bodyPr wrap="square" rtlCol="0">
            <a:spAutoFit/>
          </a:bodyPr>
          <a:lstStyle/>
          <a:p>
            <a:pPr algn="r"/>
            <a:r>
              <a:rPr lang="en-US" sz="1600" dirty="0"/>
              <a:t>Photos: L.A. Roman</a:t>
            </a:r>
          </a:p>
        </p:txBody>
      </p:sp>
    </p:spTree>
    <p:extLst>
      <p:ext uri="{BB962C8B-B14F-4D97-AF65-F5344CB8AC3E}">
        <p14:creationId xmlns:p14="http://schemas.microsoft.com/office/powerpoint/2010/main" val="4087643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Why monitor?</a:t>
            </a:r>
          </a:p>
        </p:txBody>
      </p:sp>
      <p:sp>
        <p:nvSpPr>
          <p:cNvPr id="5" name="Content Placeholder 4"/>
          <p:cNvSpPr>
            <a:spLocks noGrp="1"/>
          </p:cNvSpPr>
          <p:nvPr>
            <p:ph idx="1"/>
          </p:nvPr>
        </p:nvSpPr>
        <p:spPr/>
        <p:txBody>
          <a:bodyPr/>
          <a:lstStyle/>
          <a:p>
            <a:pPr>
              <a:buFont typeface="Arial"/>
              <a:buChar char="•"/>
            </a:pPr>
            <a:r>
              <a:rPr lang="en-US" dirty="0"/>
              <a:t>  Document program performance</a:t>
            </a:r>
          </a:p>
          <a:p>
            <a:pPr lvl="1">
              <a:buFont typeface="Courier New" panose="02070309020205020404" pitchFamily="49" charset="0"/>
              <a:buChar char="o"/>
            </a:pPr>
            <a:r>
              <a:rPr lang="en-US" dirty="0"/>
              <a:t>Tree mortality, growth and health are key performance indicators</a:t>
            </a:r>
          </a:p>
          <a:p>
            <a:pPr lvl="1">
              <a:buFont typeface="Courier New" panose="02070309020205020404" pitchFamily="49" charset="0"/>
              <a:buChar char="o"/>
            </a:pPr>
            <a:r>
              <a:rPr lang="en-US" dirty="0"/>
              <a:t>Compare outcomes across the state</a:t>
            </a:r>
          </a:p>
          <a:p>
            <a:pPr marL="201168" lvl="1" indent="0">
              <a:buNone/>
            </a:pPr>
            <a:endParaRPr lang="en-US" sz="1000" dirty="0"/>
          </a:p>
          <a:p>
            <a:pPr>
              <a:buFont typeface="Arial"/>
              <a:buChar char="•"/>
            </a:pPr>
            <a:r>
              <a:rPr lang="en-US" dirty="0"/>
              <a:t> Understand tree growth and mortality</a:t>
            </a:r>
          </a:p>
          <a:p>
            <a:pPr lvl="1">
              <a:buFont typeface="Courier New" panose="02070309020205020404" pitchFamily="49" charset="0"/>
              <a:buChar char="o"/>
            </a:pPr>
            <a:r>
              <a:rPr lang="en-US" dirty="0"/>
              <a:t>What factors are related to growth and mortality? </a:t>
            </a:r>
          </a:p>
          <a:p>
            <a:pPr lvl="1">
              <a:buFont typeface="Courier New" panose="02070309020205020404" pitchFamily="49" charset="0"/>
              <a:buChar char="o"/>
            </a:pPr>
            <a:r>
              <a:rPr lang="en-US" dirty="0"/>
              <a:t>What are realistic expectations for future environmental benefits?</a:t>
            </a:r>
          </a:p>
          <a:p>
            <a:pPr lvl="1">
              <a:buFont typeface="Courier New" panose="02070309020205020404" pitchFamily="49" charset="0"/>
              <a:buChar char="o"/>
            </a:pPr>
            <a:endParaRPr lang="en-US" sz="1000" dirty="0"/>
          </a:p>
          <a:p>
            <a:pPr>
              <a:buFont typeface="Arial"/>
              <a:buChar char="•"/>
            </a:pPr>
            <a:r>
              <a:rPr lang="en-US" dirty="0"/>
              <a:t> Engage the public</a:t>
            </a:r>
          </a:p>
          <a:p>
            <a:pPr lvl="1">
              <a:buFont typeface="Courier New" panose="02070309020205020404" pitchFamily="49" charset="0"/>
              <a:buChar char="o"/>
            </a:pPr>
            <a:r>
              <a:rPr lang="en-US" dirty="0"/>
              <a:t>Citizen science to build public awareness</a:t>
            </a:r>
          </a:p>
          <a:p>
            <a:pPr marL="0" indent="0">
              <a:buNone/>
            </a:pPr>
            <a:endParaRPr lang="en-US" dirty="0"/>
          </a:p>
        </p:txBody>
      </p:sp>
    </p:spTree>
    <p:extLst>
      <p:ext uri="{BB962C8B-B14F-4D97-AF65-F5344CB8AC3E}">
        <p14:creationId xmlns:p14="http://schemas.microsoft.com/office/powerpoint/2010/main" val="164095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6280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523461" y="3866322"/>
            <a:ext cx="7308574" cy="3016210"/>
          </a:xfrm>
          <a:prstGeom prst="rect">
            <a:avLst/>
          </a:prstGeom>
        </p:spPr>
        <p:txBody>
          <a:bodyPr wrap="square">
            <a:spAutoFit/>
          </a:bodyPr>
          <a:lstStyle/>
          <a:p>
            <a:pPr>
              <a:lnSpc>
                <a:spcPts val="3800"/>
              </a:lnSpc>
            </a:pPr>
            <a:r>
              <a:rPr lang="en-US" sz="3000" b="1" spc="300" dirty="0" err="1">
                <a:solidFill>
                  <a:schemeClr val="tx1">
                    <a:lumMod val="75000"/>
                    <a:lumOff val="25000"/>
                  </a:schemeClr>
                </a:solidFill>
                <a:latin typeface="Arial" panose="020B0604020202020204" pitchFamily="34" charset="0"/>
                <a:cs typeface="Arial" panose="020B0604020202020204" pitchFamily="34" charset="0"/>
              </a:rPr>
              <a:t>TreeVitalize</a:t>
            </a:r>
            <a:r>
              <a:rPr lang="en-US" sz="3000" b="1" spc="300" dirty="0">
                <a:solidFill>
                  <a:schemeClr val="tx1">
                    <a:lumMod val="75000"/>
                    <a:lumOff val="25000"/>
                  </a:schemeClr>
                </a:solidFill>
                <a:latin typeface="Arial" panose="020B0604020202020204" pitchFamily="34" charset="0"/>
                <a:cs typeface="Arial" panose="020B0604020202020204" pitchFamily="34" charset="0"/>
              </a:rPr>
              <a:t> Mission:</a:t>
            </a:r>
          </a:p>
          <a:p>
            <a:pPr>
              <a:lnSpc>
                <a:spcPts val="3800"/>
              </a:lnSpc>
            </a:pPr>
            <a:r>
              <a:rPr lang="en-US" sz="3000" b="1" spc="300" dirty="0">
                <a:solidFill>
                  <a:schemeClr val="tx1">
                    <a:lumMod val="75000"/>
                    <a:lumOff val="25000"/>
                  </a:schemeClr>
                </a:solidFill>
                <a:latin typeface="Arial" panose="020B0604020202020204" pitchFamily="34" charset="0"/>
                <a:cs typeface="Arial" panose="020B0604020202020204" pitchFamily="34" charset="0"/>
              </a:rPr>
              <a:t>Help r</a:t>
            </a:r>
            <a:r>
              <a:rPr lang="en-US" sz="3000" b="1" spc="300" dirty="0">
                <a:solidFill>
                  <a:schemeClr val="tx1">
                    <a:lumMod val="75000"/>
                    <a:lumOff val="25000"/>
                  </a:schemeClr>
                </a:solidFill>
                <a:effectLst/>
                <a:latin typeface="Arial" panose="020B0604020202020204" pitchFamily="34" charset="0"/>
                <a:cs typeface="Arial" panose="020B0604020202020204" pitchFamily="34" charset="0"/>
              </a:rPr>
              <a:t>estore tree cover </a:t>
            </a:r>
            <a:r>
              <a:rPr lang="en-US" sz="3000" b="1" spc="300" dirty="0">
                <a:solidFill>
                  <a:schemeClr val="tx1">
                    <a:lumMod val="75000"/>
                    <a:lumOff val="25000"/>
                  </a:schemeClr>
                </a:solidFill>
                <a:latin typeface="Arial" panose="020B0604020202020204" pitchFamily="34" charset="0"/>
                <a:cs typeface="Arial" panose="020B0604020202020204" pitchFamily="34" charset="0"/>
              </a:rPr>
              <a:t>through </a:t>
            </a:r>
            <a:r>
              <a:rPr lang="en-US" sz="3000" b="1" spc="300" dirty="0">
                <a:solidFill>
                  <a:schemeClr val="tx1">
                    <a:lumMod val="75000"/>
                    <a:lumOff val="25000"/>
                  </a:schemeClr>
                </a:solidFill>
                <a:effectLst/>
                <a:latin typeface="Arial" panose="020B0604020202020204" pitchFamily="34" charset="0"/>
                <a:cs typeface="Arial" panose="020B0604020202020204" pitchFamily="34" charset="0"/>
              </a:rPr>
              <a:t>citizen education and by building capacity and understanding among local governments</a:t>
            </a:r>
            <a:r>
              <a:rPr lang="en-US" sz="3000" i="1" spc="300" dirty="0">
                <a:solidFill>
                  <a:schemeClr val="tx1">
                    <a:lumMod val="75000"/>
                    <a:lumOff val="25000"/>
                  </a:schemeClr>
                </a:solidFill>
                <a:effectLst/>
                <a:latin typeface="Arial" panose="020B0604020202020204" pitchFamily="34" charset="0"/>
                <a:cs typeface="Arial" panose="020B0604020202020204" pitchFamily="34" charset="0"/>
              </a:rPr>
              <a:t>.</a:t>
            </a:r>
            <a:endParaRPr lang="en-US" sz="3000" i="1" spc="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 name="Rectangle 4"/>
          <p:cNvSpPr/>
          <p:nvPr/>
        </p:nvSpPr>
        <p:spPr>
          <a:xfrm>
            <a:off x="244085" y="153401"/>
            <a:ext cx="8051776" cy="1015663"/>
          </a:xfrm>
          <a:prstGeom prst="rect">
            <a:avLst/>
          </a:prstGeom>
        </p:spPr>
        <p:txBody>
          <a:bodyPr wrap="square">
            <a:spAutoFit/>
          </a:bodyPr>
          <a:lstStyle/>
          <a:p>
            <a:r>
              <a:rPr lang="en-US" sz="3000" i="1" dirty="0">
                <a:solidFill>
                  <a:schemeClr val="tx1">
                    <a:lumMod val="65000"/>
                    <a:lumOff val="35000"/>
                  </a:schemeClr>
                </a:solidFill>
                <a:latin typeface="Arial" panose="020B0604020202020204" pitchFamily="34" charset="0"/>
                <a:cs typeface="Arial" panose="020B0604020202020204" pitchFamily="34" charset="0"/>
              </a:rPr>
              <a:t>The state’s public-private partnership based</a:t>
            </a:r>
          </a:p>
          <a:p>
            <a:r>
              <a:rPr lang="en-US" sz="3000" i="1" dirty="0">
                <a:solidFill>
                  <a:schemeClr val="tx1">
                    <a:lumMod val="65000"/>
                    <a:lumOff val="35000"/>
                  </a:schemeClr>
                </a:solidFill>
                <a:latin typeface="Arial" panose="020B0604020202020204" pitchFamily="34" charset="0"/>
                <a:cs typeface="Arial" panose="020B0604020202020204" pitchFamily="34" charset="0"/>
              </a:rPr>
              <a:t>urban forestry program</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9722" y="1322465"/>
            <a:ext cx="5080502" cy="2426567"/>
          </a:xfrm>
          <a:prstGeom prst="rect">
            <a:avLst/>
          </a:prstGeom>
        </p:spPr>
      </p:pic>
    </p:spTree>
    <p:extLst>
      <p:ext uri="{BB962C8B-B14F-4D97-AF65-F5344CB8AC3E}">
        <p14:creationId xmlns:p14="http://schemas.microsoft.com/office/powerpoint/2010/main" val="2665630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Agenda</a:t>
            </a:r>
          </a:p>
        </p:txBody>
      </p:sp>
      <p:sp>
        <p:nvSpPr>
          <p:cNvPr id="5" name="Content Placeholder 4"/>
          <p:cNvSpPr>
            <a:spLocks noGrp="1"/>
          </p:cNvSpPr>
          <p:nvPr>
            <p:ph idx="1"/>
          </p:nvPr>
        </p:nvSpPr>
        <p:spPr>
          <a:xfrm>
            <a:off x="933450" y="1845734"/>
            <a:ext cx="7672668" cy="4023360"/>
          </a:xfrm>
        </p:spPr>
        <p:txBody>
          <a:bodyPr>
            <a:normAutofit/>
          </a:bodyPr>
          <a:lstStyle/>
          <a:p>
            <a:pPr>
              <a:buFont typeface="Arial" panose="020B0604020202020204" pitchFamily="34" charset="0"/>
              <a:buChar char="•"/>
            </a:pPr>
            <a:r>
              <a:rPr lang="en-US" sz="2800" dirty="0"/>
              <a:t> 11:30am: Classroom training (and eat!)</a:t>
            </a:r>
          </a:p>
          <a:p>
            <a:pPr>
              <a:buFont typeface="Arial" panose="020B0604020202020204" pitchFamily="34" charset="0"/>
              <a:buChar char="•"/>
            </a:pPr>
            <a:r>
              <a:rPr lang="en-US" sz="2800" dirty="0"/>
              <a:t> 12:45pm: Field practice</a:t>
            </a:r>
          </a:p>
          <a:p>
            <a:pPr>
              <a:buFont typeface="Arial" panose="020B0604020202020204" pitchFamily="34" charset="0"/>
              <a:buChar char="•"/>
            </a:pPr>
            <a:r>
              <a:rPr lang="en-US" sz="2800" dirty="0"/>
              <a:t> 1:15pm: Main field work</a:t>
            </a:r>
          </a:p>
          <a:p>
            <a:pPr>
              <a:buFont typeface="Arial" panose="020B0604020202020204" pitchFamily="34" charset="0"/>
              <a:buChar char="•"/>
            </a:pPr>
            <a:r>
              <a:rPr lang="en-US" sz="2800" dirty="0"/>
              <a:t> 3:15pm: Re-convene</a:t>
            </a:r>
          </a:p>
          <a:p>
            <a:pPr>
              <a:buFont typeface="Arial" panose="020B0604020202020204" pitchFamily="34" charset="0"/>
              <a:buChar char="•"/>
            </a:pPr>
            <a:r>
              <a:rPr lang="en-US" sz="2800" dirty="0"/>
              <a:t> 3:30pm: End</a:t>
            </a:r>
          </a:p>
        </p:txBody>
      </p:sp>
    </p:spTree>
    <p:extLst>
      <p:ext uri="{BB962C8B-B14F-4D97-AF65-F5344CB8AC3E}">
        <p14:creationId xmlns:p14="http://schemas.microsoft.com/office/powerpoint/2010/main" val="4109536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b="1" dirty="0">
                <a:latin typeface="Century Gothic" panose="020B0502020202020204" pitchFamily="34" charset="0"/>
              </a:rPr>
              <a:t>Introductions</a:t>
            </a:r>
          </a:p>
        </p:txBody>
      </p:sp>
    </p:spTree>
    <p:extLst>
      <p:ext uri="{BB962C8B-B14F-4D97-AF65-F5344CB8AC3E}">
        <p14:creationId xmlns:p14="http://schemas.microsoft.com/office/powerpoint/2010/main" val="4245211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Methods Overview</a:t>
            </a:r>
          </a:p>
        </p:txBody>
      </p:sp>
      <p:sp>
        <p:nvSpPr>
          <p:cNvPr id="3" name="Content Placeholder 2"/>
          <p:cNvSpPr>
            <a:spLocks noGrp="1"/>
          </p:cNvSpPr>
          <p:nvPr>
            <p:ph idx="1"/>
          </p:nvPr>
        </p:nvSpPr>
        <p:spPr/>
        <p:txBody>
          <a:bodyPr>
            <a:normAutofit/>
          </a:bodyPr>
          <a:lstStyle/>
          <a:p>
            <a:pPr marL="182880" indent="-182880">
              <a:buFont typeface="Arial" panose="020B0604020202020204" pitchFamily="34" charset="0"/>
              <a:buChar char="•"/>
            </a:pPr>
            <a:r>
              <a:rPr lang="en-US" sz="2800" dirty="0"/>
              <a:t>Location</a:t>
            </a:r>
          </a:p>
          <a:p>
            <a:pPr marL="182880" indent="-182880">
              <a:buFont typeface="Arial" panose="020B0604020202020204" pitchFamily="34" charset="0"/>
              <a:buChar char="•"/>
            </a:pPr>
            <a:r>
              <a:rPr lang="en-US" sz="2800" dirty="0"/>
              <a:t>Tree species</a:t>
            </a:r>
          </a:p>
          <a:p>
            <a:pPr marL="182880" indent="-182880">
              <a:buFont typeface="Arial" panose="020B0604020202020204" pitchFamily="34" charset="0"/>
              <a:buChar char="•"/>
            </a:pPr>
            <a:r>
              <a:rPr lang="en-US" sz="2800" dirty="0"/>
              <a:t>Photograph</a:t>
            </a:r>
          </a:p>
          <a:p>
            <a:pPr marL="182880" indent="-182880">
              <a:buFont typeface="Arial" panose="020B0604020202020204" pitchFamily="34" charset="0"/>
              <a:buChar char="•"/>
            </a:pPr>
            <a:r>
              <a:rPr lang="en-US" sz="2800" dirty="0"/>
              <a:t>Crown Vigor</a:t>
            </a:r>
          </a:p>
          <a:p>
            <a:pPr marL="182880" indent="-182880">
              <a:buFont typeface="Arial" panose="020B0604020202020204" pitchFamily="34" charset="0"/>
              <a:buChar char="•"/>
            </a:pPr>
            <a:r>
              <a:rPr lang="en-US" sz="2800" dirty="0"/>
              <a:t>Trunk diameter</a:t>
            </a:r>
          </a:p>
          <a:p>
            <a:pPr marL="182880" indent="-182880">
              <a:buFont typeface="Arial" panose="020B0604020202020204" pitchFamily="34" charset="0"/>
              <a:buChar char="•"/>
            </a:pPr>
            <a:r>
              <a:rPr lang="en-US" sz="2800" dirty="0"/>
              <a:t>Mulch</a:t>
            </a:r>
          </a:p>
          <a:p>
            <a:pPr marL="182880" indent="-182880">
              <a:buFont typeface="Arial" panose="020B0604020202020204" pitchFamily="34" charset="0"/>
              <a:buChar char="•"/>
            </a:pPr>
            <a:r>
              <a:rPr lang="en-US" sz="2800" dirty="0"/>
              <a:t>Discussion </a:t>
            </a:r>
          </a:p>
        </p:txBody>
      </p:sp>
    </p:spTree>
    <p:extLst>
      <p:ext uri="{BB962C8B-B14F-4D97-AF65-F5344CB8AC3E}">
        <p14:creationId xmlns:p14="http://schemas.microsoft.com/office/powerpoint/2010/main" val="961802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Location</a:t>
            </a:r>
          </a:p>
        </p:txBody>
      </p:sp>
    </p:spTree>
    <p:extLst>
      <p:ext uri="{BB962C8B-B14F-4D97-AF65-F5344CB8AC3E}">
        <p14:creationId xmlns:p14="http://schemas.microsoft.com/office/powerpoint/2010/main" val="297418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Why location matters</a:t>
            </a:r>
          </a:p>
        </p:txBody>
      </p:sp>
      <p:sp>
        <p:nvSpPr>
          <p:cNvPr id="3" name="Content Placeholder 2"/>
          <p:cNvSpPr>
            <a:spLocks noGrp="1"/>
          </p:cNvSpPr>
          <p:nvPr>
            <p:ph idx="1"/>
          </p:nvPr>
        </p:nvSpPr>
        <p:spPr/>
        <p:txBody>
          <a:bodyPr>
            <a:normAutofit/>
          </a:bodyPr>
          <a:lstStyle/>
          <a:p>
            <a:pPr>
              <a:buFont typeface="Arial"/>
              <a:buChar char="•"/>
            </a:pPr>
            <a:r>
              <a:rPr lang="en-US" dirty="0"/>
              <a:t> Reliably re-locate this tree in the future</a:t>
            </a:r>
          </a:p>
          <a:p>
            <a:pPr>
              <a:buFont typeface="Arial"/>
              <a:buChar char="•"/>
            </a:pPr>
            <a:r>
              <a:rPr lang="en-US" dirty="0"/>
              <a:t> Connect to other geospatial data sets</a:t>
            </a:r>
          </a:p>
          <a:p>
            <a:pPr marL="0" indent="0">
              <a:buNone/>
            </a:pPr>
            <a:endParaRPr lang="en-US" dirty="0"/>
          </a:p>
          <a:p>
            <a:pPr marL="0" indent="0">
              <a:buNone/>
            </a:pPr>
            <a:r>
              <a:rPr lang="en-US" dirty="0"/>
              <a:t>	</a:t>
            </a:r>
            <a:r>
              <a:rPr lang="en-US" i="1" dirty="0"/>
              <a:t>Accurate location data is critical!</a:t>
            </a:r>
          </a:p>
        </p:txBody>
      </p:sp>
    </p:spTree>
    <p:extLst>
      <p:ext uri="{BB962C8B-B14F-4D97-AF65-F5344CB8AC3E}">
        <p14:creationId xmlns:p14="http://schemas.microsoft.com/office/powerpoint/2010/main" val="4084469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707" y="220343"/>
            <a:ext cx="7543800" cy="1450757"/>
          </a:xfrm>
        </p:spPr>
        <p:txBody>
          <a:bodyPr/>
          <a:lstStyle/>
          <a:p>
            <a:r>
              <a:rPr lang="en-US" b="1" dirty="0">
                <a:latin typeface="Century Gothic" panose="020B0502020202020204" pitchFamily="34" charset="0"/>
              </a:rPr>
              <a:t>Are you at the right tree?</a:t>
            </a:r>
          </a:p>
        </p:txBody>
      </p:sp>
      <p:sp>
        <p:nvSpPr>
          <p:cNvPr id="5" name="Rectangle 2"/>
          <p:cNvSpPr>
            <a:spLocks noChangeArrowheads="1"/>
          </p:cNvSpPr>
          <p:nvPr/>
        </p:nvSpPr>
        <p:spPr bwMode="auto">
          <a:xfrm flipV="1">
            <a:off x="1194919" y="-1629011"/>
            <a:ext cx="5045620" cy="47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0" descr="cid:image005.png@01D1E1A4.C82CCB40"/>
          <p:cNvPicPr>
            <a:picLocks noChangeAspect="1" noChangeArrowheads="1"/>
          </p:cNvPicPr>
          <p:nvPr/>
        </p:nvPicPr>
        <p:blipFill>
          <a:blip r:embed="rId2" r:link="rId3" cstate="email">
            <a:extLst>
              <a:ext uri="{28A0092B-C50C-407E-A947-70E740481C1C}">
                <a14:useLocalDpi xmlns:a14="http://schemas.microsoft.com/office/drawing/2010/main"/>
              </a:ext>
            </a:extLst>
          </a:blip>
          <a:srcRect/>
          <a:stretch>
            <a:fillRect/>
          </a:stretch>
        </p:blipFill>
        <p:spPr bwMode="auto">
          <a:xfrm>
            <a:off x="1652843" y="1802295"/>
            <a:ext cx="5653817" cy="4455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716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Tree Species</a:t>
            </a:r>
          </a:p>
        </p:txBody>
      </p:sp>
    </p:spTree>
    <p:extLst>
      <p:ext uri="{BB962C8B-B14F-4D97-AF65-F5344CB8AC3E}">
        <p14:creationId xmlns:p14="http://schemas.microsoft.com/office/powerpoint/2010/main" val="3907868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b="1" dirty="0">
                <a:latin typeface="Century Gothic" panose="020B0502020202020204" pitchFamily="34" charset="0"/>
              </a:rPr>
              <a:t>Species Confirmation </a:t>
            </a:r>
          </a:p>
        </p:txBody>
      </p:sp>
      <p:sp>
        <p:nvSpPr>
          <p:cNvPr id="7" name="Content Placeholder 6"/>
          <p:cNvSpPr>
            <a:spLocks noGrp="1"/>
          </p:cNvSpPr>
          <p:nvPr>
            <p:ph sz="half" idx="1"/>
          </p:nvPr>
        </p:nvSpPr>
        <p:spPr>
          <a:xfrm>
            <a:off x="822958" y="1845733"/>
            <a:ext cx="7889129" cy="4087476"/>
          </a:xfrm>
        </p:spPr>
        <p:txBody>
          <a:bodyPr>
            <a:normAutofit/>
          </a:bodyPr>
          <a:lstStyle/>
          <a:p>
            <a:pPr>
              <a:buFont typeface="Arial"/>
              <a:buChar char="•"/>
            </a:pPr>
            <a:r>
              <a:rPr lang="en-US" dirty="0"/>
              <a:t> (</a:t>
            </a:r>
            <a:r>
              <a:rPr lang="en-US" dirty="0">
                <a:solidFill>
                  <a:schemeClr val="accent1"/>
                </a:solidFill>
              </a:rPr>
              <a:t>input # of species your volunteers will be confirming</a:t>
            </a:r>
            <a:r>
              <a:rPr lang="en-US" dirty="0"/>
              <a:t>) species planted</a:t>
            </a:r>
          </a:p>
          <a:p>
            <a:pPr>
              <a:buFont typeface="Arial"/>
              <a:buChar char="•"/>
            </a:pPr>
            <a:r>
              <a:rPr lang="en-US" dirty="0"/>
              <a:t> Check species to confirm you’re at the correct tree</a:t>
            </a:r>
          </a:p>
          <a:p>
            <a:pPr>
              <a:buFont typeface="Arial"/>
              <a:buChar char="•"/>
            </a:pPr>
            <a:r>
              <a:rPr lang="en-US" dirty="0"/>
              <a:t> Species from planting records should be correct</a:t>
            </a:r>
          </a:p>
          <a:p>
            <a:pPr lvl="1">
              <a:buFont typeface="Courier New" panose="02070309020205020404" pitchFamily="49" charset="0"/>
              <a:buChar char="o"/>
            </a:pPr>
            <a:r>
              <a:rPr lang="en-US" dirty="0"/>
              <a:t>BUT sometimes there are errors in the planting record</a:t>
            </a:r>
          </a:p>
          <a:p>
            <a:pPr lvl="1">
              <a:buFont typeface="Courier New" panose="02070309020205020404" pitchFamily="49" charset="0"/>
              <a:buChar char="o"/>
            </a:pPr>
            <a:r>
              <a:rPr lang="en-US" dirty="0"/>
              <a:t>If you suspect this has happened, write it in the notes</a:t>
            </a:r>
          </a:p>
          <a:p>
            <a:pPr marL="0" indent="0">
              <a:buNone/>
            </a:pPr>
            <a:endParaRPr lang="en-US" dirty="0"/>
          </a:p>
        </p:txBody>
      </p:sp>
    </p:spTree>
    <p:extLst>
      <p:ext uri="{BB962C8B-B14F-4D97-AF65-F5344CB8AC3E}">
        <p14:creationId xmlns:p14="http://schemas.microsoft.com/office/powerpoint/2010/main" val="2108589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a:latin typeface="Century Gothic" panose="020B0502020202020204" pitchFamily="34" charset="0"/>
              </a:rPr>
              <a:t>Leaf identification terms</a:t>
            </a:r>
          </a:p>
        </p:txBody>
      </p:sp>
      <p:pic>
        <p:nvPicPr>
          <p:cNvPr id="4" name="Picture 3"/>
          <p:cNvPicPr>
            <a:picLocks noChangeAspect="1"/>
          </p:cNvPicPr>
          <p:nvPr/>
        </p:nvPicPr>
        <p:blipFill>
          <a:blip r:embed="rId2"/>
          <a:stretch>
            <a:fillRect/>
          </a:stretch>
        </p:blipFill>
        <p:spPr>
          <a:xfrm>
            <a:off x="414920" y="2035195"/>
            <a:ext cx="4088786" cy="1645487"/>
          </a:xfrm>
          <a:prstGeom prst="rect">
            <a:avLst/>
          </a:prstGeom>
        </p:spPr>
      </p:pic>
      <p:pic>
        <p:nvPicPr>
          <p:cNvPr id="5" name="Picture 4"/>
          <p:cNvPicPr>
            <a:picLocks noChangeAspect="1"/>
          </p:cNvPicPr>
          <p:nvPr/>
        </p:nvPicPr>
        <p:blipFill>
          <a:blip r:embed="rId3"/>
          <a:stretch>
            <a:fillRect/>
          </a:stretch>
        </p:blipFill>
        <p:spPr>
          <a:xfrm>
            <a:off x="1592341" y="3984603"/>
            <a:ext cx="6175580" cy="1656863"/>
          </a:xfrm>
          <a:prstGeom prst="rect">
            <a:avLst/>
          </a:prstGeom>
        </p:spPr>
      </p:pic>
      <p:pic>
        <p:nvPicPr>
          <p:cNvPr id="8" name="Picture 7"/>
          <p:cNvPicPr>
            <a:picLocks noChangeAspect="1"/>
          </p:cNvPicPr>
          <p:nvPr/>
        </p:nvPicPr>
        <p:blipFill>
          <a:blip r:embed="rId4"/>
          <a:stretch>
            <a:fillRect/>
          </a:stretch>
        </p:blipFill>
        <p:spPr>
          <a:xfrm>
            <a:off x="4713963" y="2035195"/>
            <a:ext cx="4130118" cy="1642095"/>
          </a:xfrm>
          <a:prstGeom prst="rect">
            <a:avLst/>
          </a:prstGeom>
        </p:spPr>
      </p:pic>
      <p:sp>
        <p:nvSpPr>
          <p:cNvPr id="7" name="TextBox 8"/>
          <p:cNvSpPr txBox="1"/>
          <p:nvPr/>
        </p:nvSpPr>
        <p:spPr>
          <a:xfrm>
            <a:off x="3737457" y="5739866"/>
            <a:ext cx="1885347" cy="369332"/>
          </a:xfrm>
          <a:prstGeom prst="rect">
            <a:avLst/>
          </a:prstGeom>
          <a:solidFill>
            <a:schemeClr val="tx1">
              <a:lumMod val="85000"/>
              <a:lumOff val="15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bg1"/>
                </a:solidFill>
              </a:rPr>
              <a:t>margins = edges</a:t>
            </a:r>
          </a:p>
        </p:txBody>
      </p:sp>
      <p:sp>
        <p:nvSpPr>
          <p:cNvPr id="9" name="TextBox 8"/>
          <p:cNvSpPr txBox="1"/>
          <p:nvPr/>
        </p:nvSpPr>
        <p:spPr>
          <a:xfrm>
            <a:off x="7105438" y="6492942"/>
            <a:ext cx="5248323" cy="338554"/>
          </a:xfrm>
          <a:prstGeom prst="rect">
            <a:avLst/>
          </a:prstGeom>
          <a:noFill/>
        </p:spPr>
        <p:txBody>
          <a:bodyPr wrap="square" rtlCol="0">
            <a:spAutoFit/>
          </a:bodyPr>
          <a:lstStyle/>
          <a:p>
            <a:r>
              <a:rPr lang="en-US" sz="1600" dirty="0"/>
              <a:t>Images: NYC Parks</a:t>
            </a:r>
          </a:p>
        </p:txBody>
      </p:sp>
    </p:spTree>
    <p:extLst>
      <p:ext uri="{BB962C8B-B14F-4D97-AF65-F5344CB8AC3E}">
        <p14:creationId xmlns:p14="http://schemas.microsoft.com/office/powerpoint/2010/main" val="2537299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1755" y="140113"/>
            <a:ext cx="7543800" cy="1450757"/>
          </a:xfrm>
        </p:spPr>
        <p:txBody>
          <a:bodyPr>
            <a:normAutofit/>
          </a:bodyPr>
          <a:lstStyle/>
          <a:p>
            <a:r>
              <a:rPr lang="en-US" dirty="0">
                <a:latin typeface="Century Gothic" panose="020B0502020202020204" pitchFamily="34" charset="0"/>
              </a:rPr>
              <a:t>London plane</a:t>
            </a:r>
            <a:br>
              <a:rPr lang="en-US" dirty="0">
                <a:latin typeface="Century Gothic" panose="020B0502020202020204" pitchFamily="34" charset="0"/>
              </a:rPr>
            </a:br>
            <a:r>
              <a:rPr lang="en-US" i="1" dirty="0" err="1">
                <a:latin typeface="Century Gothic" panose="020B0502020202020204" pitchFamily="34" charset="0"/>
              </a:rPr>
              <a:t>Platanus</a:t>
            </a:r>
            <a:r>
              <a:rPr lang="en-US" i="1" dirty="0">
                <a:latin typeface="Century Gothic" panose="020B0502020202020204" pitchFamily="34" charset="0"/>
              </a:rPr>
              <a:t> x </a:t>
            </a:r>
            <a:r>
              <a:rPr lang="en-US" i="1" dirty="0" err="1">
                <a:latin typeface="Century Gothic" panose="020B0502020202020204" pitchFamily="34" charset="0"/>
              </a:rPr>
              <a:t>acerifolia</a:t>
            </a:r>
            <a:endParaRPr lang="en-US" dirty="0">
              <a:latin typeface="Century Gothic" panose="020B0502020202020204" pitchFamily="34" charset="0"/>
            </a:endParaRPr>
          </a:p>
        </p:txBody>
      </p:sp>
      <p:sp>
        <p:nvSpPr>
          <p:cNvPr id="7" name="Content Placeholder 6"/>
          <p:cNvSpPr>
            <a:spLocks noGrp="1"/>
          </p:cNvSpPr>
          <p:nvPr>
            <p:ph sz="half" idx="1"/>
          </p:nvPr>
        </p:nvSpPr>
        <p:spPr>
          <a:xfrm>
            <a:off x="785377" y="1794920"/>
            <a:ext cx="6876555" cy="968684"/>
          </a:xfrm>
        </p:spPr>
        <p:txBody>
          <a:bodyPr/>
          <a:lstStyle/>
          <a:p>
            <a:pPr>
              <a:buFont typeface="Arial"/>
              <a:buChar char="•"/>
            </a:pPr>
            <a:r>
              <a:rPr lang="en-US" dirty="0"/>
              <a:t> Alternate, lobed and maple-shaped, 4-9 inches wide, fuzzy, camouflage bark</a:t>
            </a:r>
          </a:p>
          <a:p>
            <a:pPr>
              <a:buFont typeface="Arial"/>
              <a:buChar char="•"/>
            </a:pPr>
            <a:endParaRPr lang="en-US" dirty="0"/>
          </a:p>
        </p:txBody>
      </p:sp>
      <p:cxnSp>
        <p:nvCxnSpPr>
          <p:cNvPr id="3" name="Straight Arrow Connector 2"/>
          <p:cNvCxnSpPr/>
          <p:nvPr/>
        </p:nvCxnSpPr>
        <p:spPr>
          <a:xfrm flipH="1">
            <a:off x="1683352" y="2968416"/>
            <a:ext cx="723547" cy="72364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2082039" y="4666763"/>
            <a:ext cx="14766" cy="295365"/>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35421" y="2482220"/>
            <a:ext cx="2903807" cy="2177855"/>
          </a:xfrm>
          <a:prstGeom prst="rect">
            <a:avLst/>
          </a:prstGeom>
        </p:spPr>
      </p:pic>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l="18935" b="4451"/>
          <a:stretch/>
        </p:blipFill>
        <p:spPr>
          <a:xfrm>
            <a:off x="3646807" y="2292625"/>
            <a:ext cx="2487580" cy="3909391"/>
          </a:xfrm>
          <a:prstGeom prst="rect">
            <a:avLst/>
          </a:prstGeom>
        </p:spPr>
      </p:pic>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0739" y="3553268"/>
            <a:ext cx="3200955" cy="2522353"/>
          </a:xfrm>
          <a:prstGeom prst="rect">
            <a:avLst/>
          </a:prstGeom>
        </p:spPr>
      </p:pic>
      <p:pic>
        <p:nvPicPr>
          <p:cNvPr id="4" name="Picture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62748" y="128244"/>
            <a:ext cx="1662910" cy="2035733"/>
          </a:xfrm>
          <a:prstGeom prst="rect">
            <a:avLst/>
          </a:prstGeom>
        </p:spPr>
      </p:pic>
      <p:sp>
        <p:nvSpPr>
          <p:cNvPr id="10" name="TextBox 9"/>
          <p:cNvSpPr txBox="1"/>
          <p:nvPr/>
        </p:nvSpPr>
        <p:spPr>
          <a:xfrm>
            <a:off x="3931725" y="6473635"/>
            <a:ext cx="5248323" cy="338554"/>
          </a:xfrm>
          <a:prstGeom prst="rect">
            <a:avLst/>
          </a:prstGeom>
          <a:noFill/>
        </p:spPr>
        <p:txBody>
          <a:bodyPr wrap="square" rtlCol="0">
            <a:spAutoFit/>
          </a:bodyPr>
          <a:lstStyle/>
          <a:p>
            <a:pPr algn="r"/>
            <a:r>
              <a:rPr lang="en-US" sz="1600" dirty="0"/>
              <a:t>Photos: L.A. Roman</a:t>
            </a:r>
          </a:p>
        </p:txBody>
      </p:sp>
    </p:spTree>
    <p:extLst>
      <p:ext uri="{BB962C8B-B14F-4D97-AF65-F5344CB8AC3E}">
        <p14:creationId xmlns:p14="http://schemas.microsoft.com/office/powerpoint/2010/main" val="1333146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latin typeface="Century Gothic" panose="020B0502020202020204" pitchFamily="34" charset="0"/>
              </a:rPr>
              <a:t>Cherry tree</a:t>
            </a:r>
            <a:br>
              <a:rPr lang="en-US" dirty="0">
                <a:latin typeface="Century Gothic" panose="020B0502020202020204" pitchFamily="34" charset="0"/>
              </a:rPr>
            </a:br>
            <a:r>
              <a:rPr lang="en-US" i="1" dirty="0" err="1">
                <a:latin typeface="Century Gothic" panose="020B0502020202020204" pitchFamily="34" charset="0"/>
              </a:rPr>
              <a:t>Prunus</a:t>
            </a:r>
            <a:r>
              <a:rPr lang="en-US" i="1" dirty="0">
                <a:latin typeface="Century Gothic" panose="020B0502020202020204" pitchFamily="34" charset="0"/>
              </a:rPr>
              <a:t> </a:t>
            </a:r>
            <a:r>
              <a:rPr lang="en-US" dirty="0">
                <a:latin typeface="Century Gothic" panose="020B0502020202020204" pitchFamily="34" charset="0"/>
              </a:rPr>
              <a:t>spp.</a:t>
            </a:r>
          </a:p>
        </p:txBody>
      </p:sp>
      <p:sp>
        <p:nvSpPr>
          <p:cNvPr id="7" name="Content Placeholder 6"/>
          <p:cNvSpPr>
            <a:spLocks noGrp="1"/>
          </p:cNvSpPr>
          <p:nvPr>
            <p:ph sz="half" idx="1"/>
          </p:nvPr>
        </p:nvSpPr>
        <p:spPr>
          <a:xfrm>
            <a:off x="822960" y="1737361"/>
            <a:ext cx="7889129" cy="4023360"/>
          </a:xfrm>
        </p:spPr>
        <p:txBody>
          <a:bodyPr/>
          <a:lstStyle/>
          <a:p>
            <a:pPr>
              <a:buFont typeface="Arial"/>
              <a:buChar char="•"/>
            </a:pPr>
            <a:r>
              <a:rPr lang="en-US" dirty="0"/>
              <a:t> 2-5 inch leaves, alternate, serrated margins, bark has lenticels (horizontal lines), white or pink flowers</a:t>
            </a:r>
          </a:p>
          <a:p>
            <a:pPr>
              <a:buFont typeface="Arial"/>
              <a:buChar char="•"/>
            </a:pPr>
            <a:endParaRPr lang="en-US" dirty="0"/>
          </a:p>
        </p:txBody>
      </p:sp>
      <p:cxnSp>
        <p:nvCxnSpPr>
          <p:cNvPr id="3" name="Straight Arrow Connector 2"/>
          <p:cNvCxnSpPr/>
          <p:nvPr/>
        </p:nvCxnSpPr>
        <p:spPr>
          <a:xfrm flipH="1">
            <a:off x="1683352" y="2968416"/>
            <a:ext cx="723547" cy="72364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2082039" y="4666763"/>
            <a:ext cx="14766" cy="295365"/>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pic>
        <p:nvPicPr>
          <p:cNvPr id="2050" name="Picture 2" descr="http://api.ning.com/files/d*xx8iAX09VZz1MlRmpW6yQUF-GNUjk4eiOL8AFjBf3Q0qVyYIHTaANCdtP4JAGQEheuhHPHq342FxYGlXeqnNqH0ifAiq6Q/PrunusOkame00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658" y="2510722"/>
            <a:ext cx="2834293" cy="377365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img76.imageshack.us/img76/3395/treeproject097yoshinojh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13798" y="2588215"/>
            <a:ext cx="3261774" cy="173199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melissaclarkphotography.files.wordpress.com/2011/03/okame-5.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49886" y="2588215"/>
            <a:ext cx="2401831" cy="361867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168381" y="5303829"/>
            <a:ext cx="1060659" cy="369332"/>
          </a:xfrm>
          <a:prstGeom prst="rect">
            <a:avLst/>
          </a:prstGeom>
          <a:noFill/>
        </p:spPr>
        <p:txBody>
          <a:bodyPr wrap="square" rtlCol="0">
            <a:spAutoFit/>
          </a:bodyPr>
          <a:lstStyle/>
          <a:p>
            <a:r>
              <a:rPr lang="en-US" dirty="0"/>
              <a:t>lenticels</a:t>
            </a:r>
          </a:p>
        </p:txBody>
      </p:sp>
      <p:cxnSp>
        <p:nvCxnSpPr>
          <p:cNvPr id="14" name="Straight Arrow Connector 13"/>
          <p:cNvCxnSpPr/>
          <p:nvPr/>
        </p:nvCxnSpPr>
        <p:spPr>
          <a:xfrm flipV="1">
            <a:off x="6127371" y="5407429"/>
            <a:ext cx="970853" cy="810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5620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latin typeface="Century Gothic" panose="020B0502020202020204" pitchFamily="34" charset="0"/>
              </a:rPr>
              <a:t>Serviceberry</a:t>
            </a:r>
            <a:br>
              <a:rPr lang="en-US" dirty="0">
                <a:latin typeface="Century Gothic" panose="020B0502020202020204" pitchFamily="34" charset="0"/>
              </a:rPr>
            </a:br>
            <a:r>
              <a:rPr lang="en-US" i="1" dirty="0" err="1">
                <a:latin typeface="Century Gothic" panose="020B0502020202020204" pitchFamily="34" charset="0"/>
              </a:rPr>
              <a:t>Amelanchier</a:t>
            </a:r>
            <a:r>
              <a:rPr lang="en-US" i="1" dirty="0">
                <a:latin typeface="Century Gothic" panose="020B0502020202020204" pitchFamily="34" charset="0"/>
              </a:rPr>
              <a:t> </a:t>
            </a:r>
            <a:r>
              <a:rPr lang="en-US" dirty="0">
                <a:latin typeface="Century Gothic" panose="020B0502020202020204" pitchFamily="34" charset="0"/>
              </a:rPr>
              <a:t>spp.</a:t>
            </a:r>
          </a:p>
        </p:txBody>
      </p:sp>
      <p:sp>
        <p:nvSpPr>
          <p:cNvPr id="7" name="Content Placeholder 6"/>
          <p:cNvSpPr>
            <a:spLocks noGrp="1"/>
          </p:cNvSpPr>
          <p:nvPr>
            <p:ph sz="half" idx="1"/>
          </p:nvPr>
        </p:nvSpPr>
        <p:spPr>
          <a:xfrm>
            <a:off x="822960" y="1785387"/>
            <a:ext cx="7889129" cy="4023360"/>
          </a:xfrm>
        </p:spPr>
        <p:txBody>
          <a:bodyPr/>
          <a:lstStyle/>
          <a:p>
            <a:pPr>
              <a:buFont typeface="Arial"/>
              <a:buChar char="•"/>
            </a:pPr>
            <a:r>
              <a:rPr lang="en-US" dirty="0"/>
              <a:t> 1.5-3 inch leaves, alternate, dull green and pale below, young leaves may be fuzzy, white flowers, smooth bark on young trees</a:t>
            </a:r>
          </a:p>
          <a:p>
            <a:pPr>
              <a:buFont typeface="Arial"/>
              <a:buChar char="•"/>
            </a:pPr>
            <a:endParaRPr lang="en-US" dirty="0"/>
          </a:p>
        </p:txBody>
      </p:sp>
      <p:cxnSp>
        <p:nvCxnSpPr>
          <p:cNvPr id="3" name="Straight Arrow Connector 2"/>
          <p:cNvCxnSpPr/>
          <p:nvPr/>
        </p:nvCxnSpPr>
        <p:spPr>
          <a:xfrm flipH="1">
            <a:off x="1683352" y="2968416"/>
            <a:ext cx="723547" cy="72364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2082039" y="4666763"/>
            <a:ext cx="14766" cy="295365"/>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pic>
        <p:nvPicPr>
          <p:cNvPr id="3074" name="Picture 2" descr="http://plants.thegrowingplace.com/Content/Images/Photos/H061-1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8083" y="2710618"/>
            <a:ext cx="2216578" cy="333956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rnr.lsu.edu/plantid/species/dnsrvberry/images/AMEar34a_web.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b="10919"/>
          <a:stretch/>
        </p:blipFill>
        <p:spPr bwMode="auto">
          <a:xfrm>
            <a:off x="2671070" y="2475934"/>
            <a:ext cx="2876112" cy="189487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rnr.lsu.edu/plantid/species/dnsrvberry/images/AMEar37a_web.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b="8065"/>
          <a:stretch/>
        </p:blipFill>
        <p:spPr bwMode="auto">
          <a:xfrm>
            <a:off x="2686368" y="4370811"/>
            <a:ext cx="2860814" cy="197257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davisla2.files.wordpress.com/2012/04/amelanchier-lamarckii-stem-e1334218473412.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841964" y="2475934"/>
            <a:ext cx="2859495" cy="3812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415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300" dirty="0"/>
              <a:t>Little leaf linden</a:t>
            </a:r>
            <a:br>
              <a:rPr lang="en-US" sz="4300" dirty="0"/>
            </a:br>
            <a:r>
              <a:rPr lang="en-US" sz="4300" i="1" dirty="0" err="1"/>
              <a:t>Tilia</a:t>
            </a:r>
            <a:r>
              <a:rPr lang="en-US" sz="4300" i="1" dirty="0"/>
              <a:t> </a:t>
            </a:r>
            <a:r>
              <a:rPr lang="en-US" sz="4300" i="1" dirty="0" err="1"/>
              <a:t>cordata</a:t>
            </a:r>
            <a:r>
              <a:rPr lang="en-US" sz="4300" dirty="0"/>
              <a:t> (TICO)</a:t>
            </a:r>
          </a:p>
        </p:txBody>
      </p:sp>
      <p:sp>
        <p:nvSpPr>
          <p:cNvPr id="7" name="Content Placeholder 6"/>
          <p:cNvSpPr>
            <a:spLocks noGrp="1"/>
          </p:cNvSpPr>
          <p:nvPr>
            <p:ph sz="half" idx="1"/>
          </p:nvPr>
        </p:nvSpPr>
        <p:spPr>
          <a:xfrm>
            <a:off x="822958" y="1845734"/>
            <a:ext cx="7889129" cy="4023360"/>
          </a:xfrm>
        </p:spPr>
        <p:txBody>
          <a:bodyPr/>
          <a:lstStyle/>
          <a:p>
            <a:pPr>
              <a:buFont typeface="Arial"/>
              <a:buChar char="•"/>
            </a:pPr>
            <a:r>
              <a:rPr lang="en-US" dirty="0"/>
              <a:t> 2-4 inch leaves, alternate, toothed, almost heart-shaped, flower is a single pale yellow long wing</a:t>
            </a:r>
          </a:p>
        </p:txBody>
      </p:sp>
      <p:cxnSp>
        <p:nvCxnSpPr>
          <p:cNvPr id="3" name="Straight Arrow Connector 2"/>
          <p:cNvCxnSpPr/>
          <p:nvPr/>
        </p:nvCxnSpPr>
        <p:spPr>
          <a:xfrm flipH="1">
            <a:off x="1683352" y="2968416"/>
            <a:ext cx="723547" cy="72364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2082039" y="4666763"/>
            <a:ext cx="14766" cy="295365"/>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pic>
        <p:nvPicPr>
          <p:cNvPr id="9" name="Picture 4" descr="http://classconnection.s3.amazonaws.com/762/flashcards/1290762/jpg/tilia_cordata-141C43AE475777E791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72496" y="2622303"/>
            <a:ext cx="3728495" cy="2923694"/>
          </a:xfrm>
          <a:prstGeom prst="rect">
            <a:avLst/>
          </a:prstGeom>
          <a:noFill/>
          <a:ln>
            <a:solidFill>
              <a:schemeClr val="tx1"/>
            </a:solidFill>
          </a:ln>
        </p:spPr>
      </p:pic>
      <p:pic>
        <p:nvPicPr>
          <p:cNvPr id="10" name="Picture 6" descr="http://www.cambridge2000.com/gallery/images/P71926734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18516" y="2498398"/>
            <a:ext cx="2776766" cy="3702355"/>
          </a:xfrm>
          <a:prstGeom prst="rect">
            <a:avLst/>
          </a:prstGeom>
          <a:noFill/>
          <a:ln>
            <a:solidFill>
              <a:schemeClr val="tx1"/>
            </a:solidFill>
          </a:ln>
        </p:spPr>
      </p:pic>
      <p:sp>
        <p:nvSpPr>
          <p:cNvPr id="8" name="TextBox 7"/>
          <p:cNvSpPr txBox="1"/>
          <p:nvPr/>
        </p:nvSpPr>
        <p:spPr>
          <a:xfrm>
            <a:off x="7944775" y="4349576"/>
            <a:ext cx="1060659" cy="369332"/>
          </a:xfrm>
          <a:prstGeom prst="rect">
            <a:avLst/>
          </a:prstGeom>
          <a:noFill/>
        </p:spPr>
        <p:txBody>
          <a:bodyPr wrap="square" rtlCol="0">
            <a:spAutoFit/>
          </a:bodyPr>
          <a:lstStyle/>
          <a:p>
            <a:r>
              <a:rPr lang="en-US" dirty="0"/>
              <a:t>flower</a:t>
            </a:r>
          </a:p>
        </p:txBody>
      </p:sp>
      <p:cxnSp>
        <p:nvCxnSpPr>
          <p:cNvPr id="11" name="Straight Arrow Connector 10"/>
          <p:cNvCxnSpPr>
            <a:stCxn id="8" idx="1"/>
          </p:cNvCxnSpPr>
          <p:nvPr/>
        </p:nvCxnSpPr>
        <p:spPr>
          <a:xfrm flipH="1">
            <a:off x="6381979" y="4534242"/>
            <a:ext cx="156279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1071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300" dirty="0"/>
              <a:t>Cherry vs. Serviceberry vs. Linden</a:t>
            </a:r>
          </a:p>
        </p:txBody>
      </p:sp>
      <p:cxnSp>
        <p:nvCxnSpPr>
          <p:cNvPr id="3" name="Straight Arrow Connector 2"/>
          <p:cNvCxnSpPr/>
          <p:nvPr/>
        </p:nvCxnSpPr>
        <p:spPr>
          <a:xfrm flipH="1">
            <a:off x="1683352" y="2968416"/>
            <a:ext cx="723547" cy="72364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2082039" y="4666763"/>
            <a:ext cx="14766" cy="295365"/>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pic>
        <p:nvPicPr>
          <p:cNvPr id="9" name="Picture 4" descr="http://classconnection.s3.amazonaws.com/762/flashcards/1290762/jpg/tilia_cordata-141C43AE475777E791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38265" y="2506851"/>
            <a:ext cx="3728495" cy="2923694"/>
          </a:xfrm>
          <a:prstGeom prst="rect">
            <a:avLst/>
          </a:prstGeom>
          <a:noFill/>
          <a:ln>
            <a:solidFill>
              <a:schemeClr val="tx1"/>
            </a:solidFill>
          </a:ln>
        </p:spPr>
      </p:pic>
      <p:pic>
        <p:nvPicPr>
          <p:cNvPr id="12" name="Picture 4" descr="http://www.rnr.lsu.edu/plantid/species/dnsrvberry/images/AMEar34a_web.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69991" y="4151782"/>
            <a:ext cx="2836191" cy="21271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img76.imageshack.us/img76/3395/treeproject097yoshinojh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49952" y="2063428"/>
            <a:ext cx="3272272" cy="1809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231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300" dirty="0"/>
              <a:t>Cherry vs. Serviceberry vs. Linden</a:t>
            </a:r>
          </a:p>
        </p:txBody>
      </p:sp>
      <p:cxnSp>
        <p:nvCxnSpPr>
          <p:cNvPr id="3" name="Straight Arrow Connector 2"/>
          <p:cNvCxnSpPr/>
          <p:nvPr/>
        </p:nvCxnSpPr>
        <p:spPr>
          <a:xfrm flipH="1">
            <a:off x="1683352" y="2968416"/>
            <a:ext cx="723547" cy="72364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2082039" y="4666763"/>
            <a:ext cx="14766" cy="295365"/>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pic>
        <p:nvPicPr>
          <p:cNvPr id="9" name="Picture 4" descr="http://classconnection.s3.amazonaws.com/762/flashcards/1290762/jpg/tilia_cordata-141C43AE475777E791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38265" y="2506851"/>
            <a:ext cx="3728495" cy="2923694"/>
          </a:xfrm>
          <a:prstGeom prst="rect">
            <a:avLst/>
          </a:prstGeom>
          <a:noFill/>
          <a:ln>
            <a:solidFill>
              <a:schemeClr val="tx1"/>
            </a:solidFill>
          </a:ln>
        </p:spPr>
      </p:pic>
      <p:pic>
        <p:nvPicPr>
          <p:cNvPr id="12" name="Picture 4" descr="http://www.rnr.lsu.edu/plantid/species/dnsrvberry/images/AMEar34a_web.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69991" y="4151782"/>
            <a:ext cx="2836191" cy="21271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img76.imageshack.us/img76/3395/treeproject097yoshinojh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49952" y="2063428"/>
            <a:ext cx="3272272" cy="180997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8"/>
          <p:cNvSpPr txBox="1"/>
          <p:nvPr/>
        </p:nvSpPr>
        <p:spPr>
          <a:xfrm>
            <a:off x="1943414" y="1877382"/>
            <a:ext cx="1885347" cy="646331"/>
          </a:xfrm>
          <a:prstGeom prst="rect">
            <a:avLst/>
          </a:prstGeom>
          <a:solidFill>
            <a:schemeClr val="tx1">
              <a:lumMod val="85000"/>
              <a:lumOff val="15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bg1"/>
                </a:solidFill>
              </a:rPr>
              <a:t>Cherry: bark has lenticels</a:t>
            </a:r>
          </a:p>
        </p:txBody>
      </p:sp>
      <p:sp>
        <p:nvSpPr>
          <p:cNvPr id="15" name="TextBox 8"/>
          <p:cNvSpPr txBox="1"/>
          <p:nvPr/>
        </p:nvSpPr>
        <p:spPr>
          <a:xfrm>
            <a:off x="1943413" y="3950716"/>
            <a:ext cx="2163638" cy="923330"/>
          </a:xfrm>
          <a:prstGeom prst="rect">
            <a:avLst/>
          </a:prstGeom>
          <a:solidFill>
            <a:schemeClr val="tx1">
              <a:lumMod val="85000"/>
              <a:lumOff val="15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bg1"/>
                </a:solidFill>
              </a:rPr>
              <a:t>Serviceberry:  pale underside, fuzzy young leaves</a:t>
            </a:r>
          </a:p>
        </p:txBody>
      </p:sp>
      <p:sp>
        <p:nvSpPr>
          <p:cNvPr id="16" name="TextBox 8"/>
          <p:cNvSpPr txBox="1"/>
          <p:nvPr/>
        </p:nvSpPr>
        <p:spPr>
          <a:xfrm>
            <a:off x="5420693" y="2092661"/>
            <a:ext cx="2163638" cy="923330"/>
          </a:xfrm>
          <a:prstGeom prst="rect">
            <a:avLst/>
          </a:prstGeom>
          <a:solidFill>
            <a:schemeClr val="tx1">
              <a:lumMod val="85000"/>
              <a:lumOff val="15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bg1"/>
                </a:solidFill>
              </a:rPr>
              <a:t>Linden: almost heart-shaped, pale yellow flower</a:t>
            </a:r>
          </a:p>
        </p:txBody>
      </p:sp>
    </p:spTree>
    <p:extLst>
      <p:ext uri="{BB962C8B-B14F-4D97-AF65-F5344CB8AC3E}">
        <p14:creationId xmlns:p14="http://schemas.microsoft.com/office/powerpoint/2010/main" val="2300588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latin typeface="Century Gothic" panose="020B0502020202020204" pitchFamily="34" charset="0"/>
              </a:rPr>
              <a:t>Ginkgo</a:t>
            </a:r>
            <a:br>
              <a:rPr lang="en-US" dirty="0">
                <a:latin typeface="Century Gothic" panose="020B0502020202020204" pitchFamily="34" charset="0"/>
              </a:rPr>
            </a:br>
            <a:r>
              <a:rPr lang="en-US" i="1" dirty="0" err="1">
                <a:latin typeface="Century Gothic" panose="020B0502020202020204" pitchFamily="34" charset="0"/>
              </a:rPr>
              <a:t>Ginkgo</a:t>
            </a:r>
            <a:r>
              <a:rPr lang="en-US" i="1" dirty="0">
                <a:latin typeface="Century Gothic" panose="020B0502020202020204" pitchFamily="34" charset="0"/>
              </a:rPr>
              <a:t> biloba</a:t>
            </a:r>
          </a:p>
        </p:txBody>
      </p:sp>
      <p:sp>
        <p:nvSpPr>
          <p:cNvPr id="7" name="Content Placeholder 6"/>
          <p:cNvSpPr>
            <a:spLocks noGrp="1"/>
          </p:cNvSpPr>
          <p:nvPr>
            <p:ph sz="half" idx="1"/>
          </p:nvPr>
        </p:nvSpPr>
        <p:spPr>
          <a:xfrm>
            <a:off x="822958" y="1845733"/>
            <a:ext cx="7889129" cy="4087476"/>
          </a:xfrm>
        </p:spPr>
        <p:txBody>
          <a:bodyPr>
            <a:normAutofit/>
          </a:bodyPr>
          <a:lstStyle/>
          <a:p>
            <a:pPr>
              <a:buFont typeface="Arial"/>
              <a:buChar char="•"/>
            </a:pPr>
            <a:r>
              <a:rPr lang="en-US" dirty="0"/>
              <a:t> Leaves alternate, up to 3 inches long, fan-shaped, unique</a:t>
            </a:r>
          </a:p>
          <a:p>
            <a:pPr marL="201168" lvl="1" indent="0">
              <a:buNone/>
            </a:pPr>
            <a:endParaRPr lang="en-US" dirty="0"/>
          </a:p>
        </p:txBody>
      </p:sp>
      <p:pic>
        <p:nvPicPr>
          <p:cNvPr id="4098" name="Picture 2" descr="https://www.winona.edu/publications/treebook/images/Ginkgo-Fall-254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0288" y="2297853"/>
            <a:ext cx="2793654" cy="391111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edenproject.com/sites/default/files/styles/plant_record_carousel_main/public/image-carousel/gingko-biloba-leaves-2.jpg?itok=fhnzjkP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r="4912"/>
          <a:stretch/>
        </p:blipFill>
        <p:spPr bwMode="auto">
          <a:xfrm>
            <a:off x="3545277" y="3453860"/>
            <a:ext cx="3738345" cy="275510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www.masterhorse.de/media/image/2534_Ginkgo_Pferd_fuettern.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54957" y="1845733"/>
            <a:ext cx="1761872" cy="2147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073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err="1">
                <a:latin typeface="Century Gothic" panose="020B0502020202020204" pitchFamily="34" charset="0"/>
              </a:rPr>
              <a:t>Zelkova</a:t>
            </a:r>
            <a:br>
              <a:rPr lang="en-US" dirty="0">
                <a:latin typeface="Century Gothic" panose="020B0502020202020204" pitchFamily="34" charset="0"/>
              </a:rPr>
            </a:br>
            <a:r>
              <a:rPr lang="en-US" i="1" dirty="0" err="1">
                <a:latin typeface="Century Gothic" panose="020B0502020202020204" pitchFamily="34" charset="0"/>
              </a:rPr>
              <a:t>Zelkova</a:t>
            </a:r>
            <a:r>
              <a:rPr lang="en-US" i="1" dirty="0">
                <a:latin typeface="Century Gothic" panose="020B0502020202020204" pitchFamily="34" charset="0"/>
              </a:rPr>
              <a:t> </a:t>
            </a:r>
            <a:r>
              <a:rPr lang="en-US" i="1" dirty="0" err="1">
                <a:latin typeface="Century Gothic" panose="020B0502020202020204" pitchFamily="34" charset="0"/>
              </a:rPr>
              <a:t>serrata</a:t>
            </a:r>
            <a:endParaRPr lang="en-US" dirty="0">
              <a:latin typeface="Century Gothic" panose="020B0502020202020204" pitchFamily="34" charset="0"/>
            </a:endParaRPr>
          </a:p>
        </p:txBody>
      </p:sp>
      <p:sp>
        <p:nvSpPr>
          <p:cNvPr id="7" name="Content Placeholder 6"/>
          <p:cNvSpPr>
            <a:spLocks noGrp="1"/>
          </p:cNvSpPr>
          <p:nvPr>
            <p:ph sz="half" idx="1"/>
          </p:nvPr>
        </p:nvSpPr>
        <p:spPr>
          <a:xfrm>
            <a:off x="822958" y="1845734"/>
            <a:ext cx="7889129" cy="4023360"/>
          </a:xfrm>
        </p:spPr>
        <p:txBody>
          <a:bodyPr/>
          <a:lstStyle/>
          <a:p>
            <a:pPr>
              <a:buFont typeface="Arial"/>
              <a:buChar char="•"/>
            </a:pPr>
            <a:r>
              <a:rPr lang="en-US" dirty="0"/>
              <a:t> Leaves alternate, 1.5-2.5 inches, rounded teeth on margins (</a:t>
            </a:r>
            <a:r>
              <a:rPr lang="en-US" dirty="0" err="1"/>
              <a:t>sawlike</a:t>
            </a:r>
            <a:r>
              <a:rPr lang="en-US" dirty="0"/>
              <a:t> teeth)</a:t>
            </a:r>
          </a:p>
          <a:p>
            <a:pPr>
              <a:buFont typeface="Arial"/>
              <a:buChar char="•"/>
            </a:pPr>
            <a:r>
              <a:rPr lang="en-US" dirty="0"/>
              <a:t> Bark has lenticels when young, grey to red-orange</a:t>
            </a:r>
          </a:p>
          <a:p>
            <a:pPr>
              <a:buFont typeface="Arial"/>
              <a:buChar char="•"/>
            </a:pPr>
            <a:endParaRPr lang="en-US" dirty="0"/>
          </a:p>
        </p:txBody>
      </p:sp>
      <p:cxnSp>
        <p:nvCxnSpPr>
          <p:cNvPr id="3" name="Straight Arrow Connector 2"/>
          <p:cNvCxnSpPr/>
          <p:nvPr/>
        </p:nvCxnSpPr>
        <p:spPr>
          <a:xfrm flipH="1">
            <a:off x="1683352" y="2968416"/>
            <a:ext cx="723547" cy="72364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2082039" y="4666763"/>
            <a:ext cx="14766" cy="295365"/>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pic>
        <p:nvPicPr>
          <p:cNvPr id="8" name="Picture 2" descr="http://upload.wikimedia.org/wikipedia/commons/4/4d/Zelkova_leaves_and_seed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9143" y="2793972"/>
            <a:ext cx="3549694" cy="3276600"/>
          </a:xfrm>
          <a:prstGeom prst="rect">
            <a:avLst/>
          </a:prstGeom>
          <a:noFill/>
          <a:ln>
            <a:solidFill>
              <a:schemeClr val="tx1"/>
            </a:solidFill>
          </a:ln>
        </p:spPr>
      </p:pic>
      <p:pic>
        <p:nvPicPr>
          <p:cNvPr id="11" name="Picture 4" descr="http://www.discoverlife.org/IM/I_SB/0796/320/Zelkova_serrata,_bark_-_of_a_large_tree,I_SB7969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75227" y="3471620"/>
            <a:ext cx="1764420" cy="2638386"/>
          </a:xfrm>
          <a:prstGeom prst="rect">
            <a:avLst/>
          </a:prstGeom>
          <a:noFill/>
          <a:ln>
            <a:solidFill>
              <a:schemeClr val="tx1"/>
            </a:solidFill>
          </a:ln>
        </p:spPr>
      </p:pic>
      <p:pic>
        <p:nvPicPr>
          <p:cNvPr id="6146" name="Picture 2" descr="https://www.gardentaining.com/PSC2620/plant_images/zelkova_serrata/images/zelkova_bark.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46397" y="3471620"/>
            <a:ext cx="3101270" cy="2598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962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latin typeface="Century Gothic" panose="020B0502020202020204" pitchFamily="34" charset="0"/>
              </a:rPr>
              <a:t>European hornbeam</a:t>
            </a:r>
            <a:br>
              <a:rPr lang="en-US" dirty="0">
                <a:latin typeface="Century Gothic" panose="020B0502020202020204" pitchFamily="34" charset="0"/>
              </a:rPr>
            </a:br>
            <a:r>
              <a:rPr lang="en-US" i="1" dirty="0" err="1">
                <a:latin typeface="Century Gothic" panose="020B0502020202020204" pitchFamily="34" charset="0"/>
              </a:rPr>
              <a:t>Carpinus</a:t>
            </a:r>
            <a:r>
              <a:rPr lang="en-US" i="1" dirty="0">
                <a:latin typeface="Century Gothic" panose="020B0502020202020204" pitchFamily="34" charset="0"/>
              </a:rPr>
              <a:t> </a:t>
            </a:r>
            <a:r>
              <a:rPr lang="en-US" i="1" dirty="0" err="1">
                <a:latin typeface="Century Gothic" panose="020B0502020202020204" pitchFamily="34" charset="0"/>
              </a:rPr>
              <a:t>betulus</a:t>
            </a:r>
            <a:endParaRPr lang="en-US" i="1" dirty="0">
              <a:latin typeface="Century Gothic" panose="020B0502020202020204" pitchFamily="34" charset="0"/>
            </a:endParaRPr>
          </a:p>
        </p:txBody>
      </p:sp>
      <p:sp>
        <p:nvSpPr>
          <p:cNvPr id="7" name="Content Placeholder 6"/>
          <p:cNvSpPr>
            <a:spLocks noGrp="1"/>
          </p:cNvSpPr>
          <p:nvPr>
            <p:ph sz="half" idx="1"/>
          </p:nvPr>
        </p:nvSpPr>
        <p:spPr>
          <a:xfrm>
            <a:off x="822958" y="1845733"/>
            <a:ext cx="7889129" cy="4087476"/>
          </a:xfrm>
        </p:spPr>
        <p:txBody>
          <a:bodyPr>
            <a:normAutofit/>
          </a:bodyPr>
          <a:lstStyle/>
          <a:p>
            <a:pPr>
              <a:buFont typeface="Arial"/>
              <a:buChar char="•"/>
            </a:pPr>
            <a:r>
              <a:rPr lang="en-US" dirty="0"/>
              <a:t> Leaves alternate, doubly serrated, deep impressions from veins, bark smooth grey &amp; muscle-y</a:t>
            </a:r>
          </a:p>
          <a:p>
            <a:pPr marL="201168" lvl="1" indent="0">
              <a:buNone/>
            </a:pPr>
            <a:endParaRPr lang="en-US" dirty="0"/>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70038" y="2440475"/>
            <a:ext cx="3263361" cy="2447521"/>
          </a:xfrm>
          <a:prstGeom prst="rect">
            <a:avLst/>
          </a:prstGeom>
        </p:spPr>
      </p:pic>
      <p:pic>
        <p:nvPicPr>
          <p:cNvPr id="7170" name="Picture 2" descr="https://davisla.files.wordpress.com/2011/04/carpinus-betulus-spring-leaf.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65914" y="2440475"/>
            <a:ext cx="4078085" cy="276762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vdberk.co.uk/public/site/uploads/bomenboek/slide/car004p-1-slid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69458" y="4439483"/>
            <a:ext cx="2897812" cy="1892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006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300" dirty="0"/>
              <a:t>Red Oak</a:t>
            </a:r>
            <a:br>
              <a:rPr lang="en-US" sz="4300" dirty="0"/>
            </a:br>
            <a:r>
              <a:rPr lang="en-US" sz="4300" i="1" dirty="0" err="1"/>
              <a:t>Quercus</a:t>
            </a:r>
            <a:r>
              <a:rPr lang="en-US" sz="4300" i="1" dirty="0"/>
              <a:t> </a:t>
            </a:r>
            <a:r>
              <a:rPr lang="en-US" sz="4300" i="1" dirty="0" err="1"/>
              <a:t>rubra</a:t>
            </a:r>
            <a:endParaRPr lang="en-US" sz="4300" dirty="0"/>
          </a:p>
        </p:txBody>
      </p:sp>
      <p:sp>
        <p:nvSpPr>
          <p:cNvPr id="7" name="Content Placeholder 6"/>
          <p:cNvSpPr>
            <a:spLocks noGrp="1"/>
          </p:cNvSpPr>
          <p:nvPr>
            <p:ph sz="half" idx="1"/>
          </p:nvPr>
        </p:nvSpPr>
        <p:spPr>
          <a:xfrm>
            <a:off x="822958" y="1845734"/>
            <a:ext cx="7889129" cy="4023360"/>
          </a:xfrm>
        </p:spPr>
        <p:txBody>
          <a:bodyPr/>
          <a:lstStyle/>
          <a:p>
            <a:pPr>
              <a:buFont typeface="Arial"/>
              <a:buChar char="•"/>
            </a:pPr>
            <a:r>
              <a:rPr lang="en-US" dirty="0"/>
              <a:t> Alternate, 5-8 inch leaves, 7-11 lobes with pointed tips, acorns with flat caps</a:t>
            </a:r>
          </a:p>
        </p:txBody>
      </p:sp>
      <p:cxnSp>
        <p:nvCxnSpPr>
          <p:cNvPr id="3" name="Straight Arrow Connector 2"/>
          <p:cNvCxnSpPr/>
          <p:nvPr/>
        </p:nvCxnSpPr>
        <p:spPr>
          <a:xfrm flipH="1">
            <a:off x="1683352" y="2968416"/>
            <a:ext cx="723547" cy="72364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2082039" y="4666763"/>
            <a:ext cx="14766" cy="295365"/>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pic>
        <p:nvPicPr>
          <p:cNvPr id="11" name="Picture 2" descr="http://1.bp.blogspot.com/_cxqxkwjtDgo/TG658qG-FdI/AAAAAAAAAHI/UcSaF3-FWos/s1600/Red+Oak.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09593" y="2485123"/>
            <a:ext cx="3390956" cy="3838814"/>
          </a:xfrm>
          <a:prstGeom prst="rect">
            <a:avLst/>
          </a:prstGeom>
          <a:noFill/>
          <a:ln>
            <a:solidFill>
              <a:schemeClr val="tx1"/>
            </a:solidFill>
          </a:ln>
        </p:spPr>
      </p:pic>
      <p:pic>
        <p:nvPicPr>
          <p:cNvPr id="12" name="Picture 4" descr="http://treetopics.com/quercus_rubra/northern_red_oak_59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67522" y="3857414"/>
            <a:ext cx="3429000" cy="2466523"/>
          </a:xfrm>
          <a:prstGeom prst="rect">
            <a:avLst/>
          </a:prstGeom>
          <a:noFill/>
          <a:ln>
            <a:solidFill>
              <a:schemeClr val="tx1"/>
            </a:solidFill>
          </a:ln>
        </p:spPr>
      </p:pic>
      <p:pic>
        <p:nvPicPr>
          <p:cNvPr id="13" name="Picture 2" descr="http://piedmontgardener.files.wordpress.com/2011/08/red-oak-acorns.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67522" y="2381024"/>
            <a:ext cx="1782114" cy="1396803"/>
          </a:xfrm>
          <a:prstGeom prst="rect">
            <a:avLst/>
          </a:prstGeom>
          <a:noFill/>
          <a:ln>
            <a:solidFill>
              <a:schemeClr val="tx1"/>
            </a:solidFill>
          </a:ln>
        </p:spPr>
      </p:pic>
      <p:sp>
        <p:nvSpPr>
          <p:cNvPr id="9" name="TextBox 8"/>
          <p:cNvSpPr txBox="1"/>
          <p:nvPr/>
        </p:nvSpPr>
        <p:spPr>
          <a:xfrm>
            <a:off x="6667500" y="2683906"/>
            <a:ext cx="1885347" cy="646331"/>
          </a:xfrm>
          <a:prstGeom prst="rect">
            <a:avLst/>
          </a:prstGeom>
          <a:solidFill>
            <a:schemeClr val="tx1">
              <a:lumMod val="85000"/>
              <a:lumOff val="15000"/>
            </a:schemeClr>
          </a:solidFill>
        </p:spPr>
        <p:txBody>
          <a:bodyPr wrap="square" rtlCol="0">
            <a:spAutoFit/>
          </a:bodyPr>
          <a:lstStyle/>
          <a:p>
            <a:pPr algn="ctr"/>
            <a:r>
              <a:rPr lang="en-US" dirty="0">
                <a:solidFill>
                  <a:schemeClr val="bg1"/>
                </a:solidFill>
              </a:rPr>
              <a:t>All oaks have acorns</a:t>
            </a:r>
          </a:p>
        </p:txBody>
      </p:sp>
    </p:spTree>
    <p:extLst>
      <p:ext uri="{BB962C8B-B14F-4D97-AF65-F5344CB8AC3E}">
        <p14:creationId xmlns:p14="http://schemas.microsoft.com/office/powerpoint/2010/main" val="4269286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latin typeface="Century Gothic" panose="020B0502020202020204" pitchFamily="34" charset="0"/>
              </a:rPr>
              <a:t>Swamp white oak</a:t>
            </a:r>
            <a:br>
              <a:rPr lang="en-US" b="1" dirty="0">
                <a:latin typeface="Century Gothic" panose="020B0502020202020204" pitchFamily="34" charset="0"/>
              </a:rPr>
            </a:br>
            <a:r>
              <a:rPr lang="en-US" i="1" dirty="0" err="1">
                <a:latin typeface="Century Gothic" panose="020B0502020202020204" pitchFamily="34" charset="0"/>
              </a:rPr>
              <a:t>Quercus</a:t>
            </a:r>
            <a:r>
              <a:rPr lang="en-US" i="1" dirty="0">
                <a:latin typeface="Century Gothic" panose="020B0502020202020204" pitchFamily="34" charset="0"/>
              </a:rPr>
              <a:t> bicolor</a:t>
            </a:r>
          </a:p>
        </p:txBody>
      </p:sp>
      <p:sp>
        <p:nvSpPr>
          <p:cNvPr id="7" name="Content Placeholder 6"/>
          <p:cNvSpPr>
            <a:spLocks noGrp="1"/>
          </p:cNvSpPr>
          <p:nvPr>
            <p:ph sz="half" idx="1"/>
          </p:nvPr>
        </p:nvSpPr>
        <p:spPr>
          <a:xfrm>
            <a:off x="822958" y="1845733"/>
            <a:ext cx="7889129" cy="4087476"/>
          </a:xfrm>
        </p:spPr>
        <p:txBody>
          <a:bodyPr>
            <a:normAutofit/>
          </a:bodyPr>
          <a:lstStyle/>
          <a:p>
            <a:pPr>
              <a:buFont typeface="Arial"/>
              <a:buChar char="•"/>
            </a:pPr>
            <a:r>
              <a:rPr lang="en-US" dirty="0"/>
              <a:t> Alternate, 3-7 inches long, rounded lobes with wavy margins, acorns have warty caps, young tree bark is flaky and peeling </a:t>
            </a:r>
          </a:p>
          <a:p>
            <a:pPr marL="201168" lvl="1" indent="0">
              <a:buNone/>
            </a:pPr>
            <a:endParaRPr lang="en-US" dirty="0"/>
          </a:p>
        </p:txBody>
      </p:sp>
      <p:pic>
        <p:nvPicPr>
          <p:cNvPr id="8194" name="Picture 2" descr="http://i145.photobucket.com/albums/r219/elitemidwest/Swamp_White_Oak.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2985" y="2522399"/>
            <a:ext cx="2493185" cy="333992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upload.wikimedia.org/wikipedia/commons/thumb/8/88/Quercus_bicolor_leaves_01_by_Line1.jpg/768px-Quercus_bicolor_leaves_01_by_Line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59311" y="2261902"/>
            <a:ext cx="2895690" cy="386092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www.minnesotawildflowers.info/udata/r9ndp23q/pd3/quercus-bicolor-65457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36055" y="2571118"/>
            <a:ext cx="1823256" cy="2431007"/>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www.minnesotawildflowers.info/udata/r9ndp23q/pd3/quercus-bicolor-47-2.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690217" y="3657781"/>
            <a:ext cx="2015330" cy="2688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077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b="1" dirty="0">
                <a:latin typeface="Century Gothic" panose="020B0502020202020204" pitchFamily="34" charset="0"/>
              </a:rPr>
              <a:t>Species Confirmation: </a:t>
            </a:r>
            <a:br>
              <a:rPr lang="en-US" b="1" dirty="0">
                <a:latin typeface="Century Gothic" panose="020B0502020202020204" pitchFamily="34" charset="0"/>
              </a:rPr>
            </a:br>
            <a:r>
              <a:rPr lang="en-US" b="1" dirty="0">
                <a:latin typeface="Century Gothic" panose="020B0502020202020204" pitchFamily="34" charset="0"/>
              </a:rPr>
              <a:t>when you’re not sure….</a:t>
            </a:r>
          </a:p>
        </p:txBody>
      </p:sp>
      <p:sp>
        <p:nvSpPr>
          <p:cNvPr id="7" name="Content Placeholder 6"/>
          <p:cNvSpPr>
            <a:spLocks noGrp="1"/>
          </p:cNvSpPr>
          <p:nvPr>
            <p:ph sz="half" idx="1"/>
          </p:nvPr>
        </p:nvSpPr>
        <p:spPr>
          <a:xfrm>
            <a:off x="822958" y="1845733"/>
            <a:ext cx="7889129" cy="4563682"/>
          </a:xfrm>
        </p:spPr>
        <p:txBody>
          <a:bodyPr>
            <a:normAutofit/>
          </a:bodyPr>
          <a:lstStyle/>
          <a:p>
            <a:pPr>
              <a:buFont typeface="Arial"/>
              <a:buChar char="•"/>
            </a:pPr>
            <a:r>
              <a:rPr lang="en-US" dirty="0"/>
              <a:t> Use the Street Tree Field Key to verify leaves, bark, and other tree parts</a:t>
            </a:r>
          </a:p>
          <a:p>
            <a:pPr>
              <a:buFont typeface="Arial"/>
              <a:buChar char="•"/>
            </a:pPr>
            <a:r>
              <a:rPr lang="en-US" dirty="0"/>
              <a:t> Pay attention to </a:t>
            </a:r>
            <a:r>
              <a:rPr lang="en-US" u="sng" dirty="0"/>
              <a:t>species that look alike</a:t>
            </a:r>
            <a:r>
              <a:rPr lang="en-US" dirty="0"/>
              <a:t> </a:t>
            </a:r>
          </a:p>
          <a:p>
            <a:pPr>
              <a:buFont typeface="Arial"/>
              <a:buChar char="•"/>
            </a:pPr>
            <a:r>
              <a:rPr lang="en-US" dirty="0"/>
              <a:t> For unknown species:</a:t>
            </a:r>
          </a:p>
          <a:p>
            <a:pPr lvl="1">
              <a:buFont typeface="Courier New"/>
              <a:buChar char="o"/>
            </a:pPr>
            <a:r>
              <a:rPr lang="en-US" dirty="0"/>
              <a:t>Take notes</a:t>
            </a:r>
          </a:p>
          <a:p>
            <a:pPr lvl="1">
              <a:buFont typeface="Courier New"/>
              <a:buChar char="o"/>
            </a:pPr>
            <a:r>
              <a:rPr lang="en-US" dirty="0"/>
              <a:t>Ask us for assistance</a:t>
            </a:r>
          </a:p>
          <a:p>
            <a:pPr>
              <a:buFont typeface="Arial" panose="020B0604020202020204" pitchFamily="34" charset="0"/>
              <a:buChar char="•"/>
            </a:pPr>
            <a:r>
              <a:rPr lang="en-US" dirty="0"/>
              <a:t> Genus-only is fine for:</a:t>
            </a:r>
          </a:p>
          <a:p>
            <a:pPr lvl="1">
              <a:buFont typeface="Courier New"/>
              <a:buChar char="o"/>
            </a:pPr>
            <a:r>
              <a:rPr lang="en-US" sz="2000" dirty="0"/>
              <a:t>Plums/Cherries (</a:t>
            </a:r>
            <a:r>
              <a:rPr lang="en-US" sz="2000" i="1" dirty="0" err="1"/>
              <a:t>Prunus</a:t>
            </a:r>
            <a:r>
              <a:rPr lang="en-US" sz="2000" dirty="0"/>
              <a:t> sp.)</a:t>
            </a:r>
          </a:p>
          <a:p>
            <a:pPr lvl="1">
              <a:buFont typeface="Courier New"/>
              <a:buChar char="o"/>
            </a:pPr>
            <a:endParaRPr lang="en-US" dirty="0"/>
          </a:p>
        </p:txBody>
      </p:sp>
    </p:spTree>
    <p:extLst>
      <p:ext uri="{BB962C8B-B14F-4D97-AF65-F5344CB8AC3E}">
        <p14:creationId xmlns:p14="http://schemas.microsoft.com/office/powerpoint/2010/main" val="129602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Photo</a:t>
            </a:r>
          </a:p>
        </p:txBody>
      </p:sp>
    </p:spTree>
    <p:extLst>
      <p:ext uri="{BB962C8B-B14F-4D97-AF65-F5344CB8AC3E}">
        <p14:creationId xmlns:p14="http://schemas.microsoft.com/office/powerpoint/2010/main" val="2023552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2960" y="286604"/>
            <a:ext cx="7872805" cy="1450757"/>
          </a:xfrm>
        </p:spPr>
        <p:txBody>
          <a:bodyPr/>
          <a:lstStyle/>
          <a:p>
            <a:r>
              <a:rPr lang="en-US" b="1" dirty="0">
                <a:latin typeface="Century Gothic" panose="020B0502020202020204" pitchFamily="34" charset="0"/>
              </a:rPr>
              <a:t>Take whole tree photo</a:t>
            </a:r>
          </a:p>
        </p:txBody>
      </p:sp>
      <p:sp>
        <p:nvSpPr>
          <p:cNvPr id="5" name="Content Placeholder 4"/>
          <p:cNvSpPr>
            <a:spLocks noGrp="1"/>
          </p:cNvSpPr>
          <p:nvPr>
            <p:ph idx="1"/>
          </p:nvPr>
        </p:nvSpPr>
        <p:spPr>
          <a:xfrm>
            <a:off x="822960" y="1750240"/>
            <a:ext cx="7783159" cy="4023360"/>
          </a:xfrm>
        </p:spPr>
        <p:txBody>
          <a:bodyPr>
            <a:normAutofit/>
          </a:bodyPr>
          <a:lstStyle/>
          <a:p>
            <a:pPr>
              <a:buFont typeface="Arial"/>
              <a:buChar char="•"/>
            </a:pPr>
            <a:r>
              <a:rPr lang="en-US" dirty="0"/>
              <a:t> Photo is useful for</a:t>
            </a:r>
          </a:p>
          <a:p>
            <a:pPr lvl="1">
              <a:buFont typeface="Courier New"/>
              <a:buChar char="o"/>
            </a:pPr>
            <a:r>
              <a:rPr lang="en-US" dirty="0"/>
              <a:t>Data validation: Researchers can double-check species, crown vigor</a:t>
            </a:r>
          </a:p>
          <a:p>
            <a:pPr lvl="1">
              <a:buFont typeface="Courier New"/>
              <a:buChar char="o"/>
            </a:pPr>
            <a:r>
              <a:rPr lang="en-US" dirty="0"/>
              <a:t>Future field crews to confirm they are at the same tree</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05796" y="2886817"/>
            <a:ext cx="2469855" cy="3312930"/>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48103" y="2787283"/>
            <a:ext cx="2650262" cy="3543285"/>
          </a:xfrm>
          <a:prstGeom prst="rect">
            <a:avLst/>
          </a:prstGeom>
        </p:spPr>
      </p:pic>
      <p:sp>
        <p:nvSpPr>
          <p:cNvPr id="6" name="TextBox 5"/>
          <p:cNvSpPr txBox="1"/>
          <p:nvPr/>
        </p:nvSpPr>
        <p:spPr>
          <a:xfrm>
            <a:off x="3708713" y="6472089"/>
            <a:ext cx="5248323" cy="338554"/>
          </a:xfrm>
          <a:prstGeom prst="rect">
            <a:avLst/>
          </a:prstGeom>
          <a:noFill/>
        </p:spPr>
        <p:txBody>
          <a:bodyPr wrap="square" rtlCol="0">
            <a:spAutoFit/>
          </a:bodyPr>
          <a:lstStyle/>
          <a:p>
            <a:pPr algn="r"/>
            <a:r>
              <a:rPr lang="en-US" sz="1600" dirty="0"/>
              <a:t>Photos: J.P. </a:t>
            </a:r>
            <a:r>
              <a:rPr lang="en-US" sz="1600" dirty="0" err="1"/>
              <a:t>Fristeksky</a:t>
            </a:r>
            <a:r>
              <a:rPr lang="en-US" sz="1600" dirty="0"/>
              <a:t>, B.C. Scharenbroch</a:t>
            </a:r>
          </a:p>
        </p:txBody>
      </p:sp>
    </p:spTree>
    <p:extLst>
      <p:ext uri="{BB962C8B-B14F-4D97-AF65-F5344CB8AC3E}">
        <p14:creationId xmlns:p14="http://schemas.microsoft.com/office/powerpoint/2010/main" val="2629874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9" y="758952"/>
            <a:ext cx="8192703" cy="3566160"/>
          </a:xfrm>
        </p:spPr>
        <p:txBody>
          <a:bodyPr/>
          <a:lstStyle/>
          <a:p>
            <a:r>
              <a:rPr lang="en-US" b="1" dirty="0">
                <a:latin typeface="Century Gothic" panose="020B0502020202020204" pitchFamily="34" charset="0"/>
              </a:rPr>
              <a:t>Mortality status</a:t>
            </a:r>
          </a:p>
        </p:txBody>
      </p:sp>
    </p:spTree>
    <p:extLst>
      <p:ext uri="{BB962C8B-B14F-4D97-AF65-F5344CB8AC3E}">
        <p14:creationId xmlns:p14="http://schemas.microsoft.com/office/powerpoint/2010/main" val="4128152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0"/>
          <p:cNvSpPr>
            <a:spLocks noGrp="1"/>
          </p:cNvSpPr>
          <p:nvPr>
            <p:ph type="ctrTitle" idx="4294967295"/>
          </p:nvPr>
        </p:nvSpPr>
        <p:spPr>
          <a:xfrm>
            <a:off x="385777" y="209550"/>
            <a:ext cx="6999288" cy="1470025"/>
          </a:xfrm>
          <a:prstGeom prst="rect">
            <a:avLst/>
          </a:prstGeom>
        </p:spPr>
        <p:txBody>
          <a:bodyPr>
            <a:normAutofit/>
          </a:bodyPr>
          <a:lstStyle/>
          <a:p>
            <a:r>
              <a:rPr lang="en-US" b="1" dirty="0">
                <a:latin typeface="Century Gothic" pitchFamily="34" charset="0"/>
              </a:rPr>
              <a:t>Mortality Status</a:t>
            </a:r>
          </a:p>
        </p:txBody>
      </p:sp>
      <p:graphicFrame>
        <p:nvGraphicFramePr>
          <p:cNvPr id="9" name="Table 8"/>
          <p:cNvGraphicFramePr>
            <a:graphicFrameLocks noGrp="1"/>
          </p:cNvGraphicFramePr>
          <p:nvPr>
            <p:extLst/>
          </p:nvPr>
        </p:nvGraphicFramePr>
        <p:xfrm>
          <a:off x="385777" y="1844682"/>
          <a:ext cx="5176646" cy="3925824"/>
        </p:xfrm>
        <a:graphic>
          <a:graphicData uri="http://schemas.openxmlformats.org/drawingml/2006/table">
            <a:tbl>
              <a:tblPr/>
              <a:tblGrid>
                <a:gridCol w="1670405">
                  <a:extLst>
                    <a:ext uri="{9D8B030D-6E8A-4147-A177-3AD203B41FA5}">
                      <a16:colId xmlns:a16="http://schemas.microsoft.com/office/drawing/2014/main" val="20000"/>
                    </a:ext>
                  </a:extLst>
                </a:gridCol>
                <a:gridCol w="3506241">
                  <a:extLst>
                    <a:ext uri="{9D8B030D-6E8A-4147-A177-3AD203B41FA5}">
                      <a16:colId xmlns:a16="http://schemas.microsoft.com/office/drawing/2014/main" val="20001"/>
                    </a:ext>
                  </a:extLst>
                </a:gridCol>
              </a:tblGrid>
              <a:tr h="273469">
                <a:tc>
                  <a:txBody>
                    <a:bodyPr/>
                    <a:lstStyle/>
                    <a:p>
                      <a:pPr marR="0" indent="0" algn="l" rtl="0">
                        <a:spcBef>
                          <a:spcPts val="0"/>
                        </a:spcBef>
                        <a:spcAft>
                          <a:spcPts val="0"/>
                        </a:spcAft>
                      </a:pPr>
                      <a:r>
                        <a:rPr lang="en-US" sz="1600" b="1" kern="1400" dirty="0">
                          <a:solidFill>
                            <a:srgbClr val="000000"/>
                          </a:solidFill>
                          <a:latin typeface="Calibri"/>
                        </a:rPr>
                        <a:t>Category (Code)</a:t>
                      </a:r>
                      <a:endParaRPr lang="en-US" sz="1600" kern="1400" dirty="0">
                        <a:solidFill>
                          <a:srgbClr val="000000"/>
                        </a:solidFill>
                        <a:latin typeface="Times New Roman"/>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1600" b="1" kern="1400" dirty="0">
                          <a:solidFill>
                            <a:srgbClr val="000000"/>
                          </a:solidFill>
                          <a:latin typeface="Calibri"/>
                        </a:rPr>
                        <a:t>Description</a:t>
                      </a:r>
                      <a:endParaRPr lang="en-US" sz="1600" kern="1400" dirty="0">
                        <a:solidFill>
                          <a:srgbClr val="000000"/>
                        </a:solidFill>
                        <a:latin typeface="Times New Roman"/>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54736">
                <a:tc>
                  <a:txBody>
                    <a:bodyPr/>
                    <a:lstStyle/>
                    <a:p>
                      <a:pPr marR="0" indent="0" algn="l" rtl="0">
                        <a:spcBef>
                          <a:spcPts val="0"/>
                        </a:spcBef>
                        <a:spcAft>
                          <a:spcPts val="0"/>
                        </a:spcAft>
                      </a:pPr>
                      <a:r>
                        <a:rPr lang="en-US" sz="1600" kern="1400" dirty="0">
                          <a:solidFill>
                            <a:srgbClr val="000000"/>
                          </a:solidFill>
                          <a:latin typeface="Calibri"/>
                        </a:rPr>
                        <a:t>Alive </a:t>
                      </a:r>
                      <a:r>
                        <a:rPr lang="en-US" sz="1600" kern="1400" dirty="0">
                          <a:solidFill>
                            <a:srgbClr val="008000"/>
                          </a:solidFill>
                          <a:latin typeface="Calibri"/>
                        </a:rPr>
                        <a:t>(A)</a:t>
                      </a:r>
                      <a:endParaRPr lang="en-US" sz="1600" kern="1400" dirty="0">
                        <a:solidFill>
                          <a:srgbClr val="000000"/>
                        </a:solidFill>
                        <a:latin typeface="Times New Roman"/>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1600" kern="1400" dirty="0">
                          <a:solidFill>
                            <a:srgbClr val="000000"/>
                          </a:solidFill>
                          <a:latin typeface="Calibri"/>
                        </a:rPr>
                        <a:t>Green leaves and/or live buds,; including trees with no leaves, but live buds and green tissue under bark </a:t>
                      </a:r>
                      <a:endParaRPr lang="en-US" sz="1600" kern="1400" dirty="0">
                        <a:solidFill>
                          <a:srgbClr val="000000"/>
                        </a:solidFill>
                        <a:latin typeface="Times New Roman"/>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4736">
                <a:tc>
                  <a:txBody>
                    <a:bodyPr/>
                    <a:lstStyle/>
                    <a:p>
                      <a:pPr marR="0" indent="0" algn="l" rtl="0">
                        <a:spcBef>
                          <a:spcPts val="0"/>
                        </a:spcBef>
                        <a:spcAft>
                          <a:spcPts val="0"/>
                        </a:spcAft>
                      </a:pPr>
                      <a:r>
                        <a:rPr lang="en-US" sz="1600" kern="1400" dirty="0">
                          <a:solidFill>
                            <a:srgbClr val="000000"/>
                          </a:solidFill>
                          <a:latin typeface="Calibri"/>
                        </a:rPr>
                        <a:t>Standing Dead </a:t>
                      </a:r>
                      <a:r>
                        <a:rPr lang="en-US" sz="1600" kern="1400" dirty="0">
                          <a:solidFill>
                            <a:srgbClr val="008000"/>
                          </a:solidFill>
                          <a:latin typeface="Calibri"/>
                        </a:rPr>
                        <a:t>(D)</a:t>
                      </a:r>
                      <a:endParaRPr lang="en-US" sz="1600" kern="1400" dirty="0">
                        <a:solidFill>
                          <a:srgbClr val="000000"/>
                        </a:solidFill>
                        <a:latin typeface="Times New Roman"/>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1600" kern="1400" dirty="0">
                          <a:solidFill>
                            <a:srgbClr val="000000"/>
                          </a:solidFill>
                          <a:latin typeface="Calibri"/>
                        </a:rPr>
                        <a:t>100% dead above ground, no green tissue under bark, branches snap, more than 12 inches in height</a:t>
                      </a:r>
                      <a:endParaRPr lang="en-US" sz="1600" kern="1400" dirty="0">
                        <a:solidFill>
                          <a:srgbClr val="000000"/>
                        </a:solidFill>
                        <a:latin typeface="Times New Roman"/>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79121">
                <a:tc>
                  <a:txBody>
                    <a:bodyPr/>
                    <a:lstStyle/>
                    <a:p>
                      <a:pPr marR="0" indent="0" algn="l" rtl="0">
                        <a:spcBef>
                          <a:spcPts val="0"/>
                        </a:spcBef>
                        <a:spcAft>
                          <a:spcPts val="0"/>
                        </a:spcAft>
                      </a:pPr>
                      <a:r>
                        <a:rPr lang="en-US" sz="1600" kern="1400" dirty="0">
                          <a:solidFill>
                            <a:srgbClr val="000000"/>
                          </a:solidFill>
                          <a:latin typeface="Calibri"/>
                        </a:rPr>
                        <a:t>Stump </a:t>
                      </a:r>
                      <a:r>
                        <a:rPr lang="en-US" sz="1600" kern="1400" dirty="0">
                          <a:solidFill>
                            <a:srgbClr val="008000"/>
                          </a:solidFill>
                          <a:latin typeface="Calibri"/>
                        </a:rPr>
                        <a:t>(S)</a:t>
                      </a:r>
                      <a:endParaRPr lang="en-US" sz="1600" kern="1400" dirty="0">
                        <a:solidFill>
                          <a:srgbClr val="000000"/>
                        </a:solidFill>
                        <a:latin typeface="Times New Roman"/>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1600" kern="1400" dirty="0">
                          <a:solidFill>
                            <a:srgbClr val="000000"/>
                          </a:solidFill>
                          <a:latin typeface="Calibri"/>
                        </a:rPr>
                        <a:t>Under 12 inches in height</a:t>
                      </a:r>
                      <a:endParaRPr lang="en-US" sz="1600" kern="1400" dirty="0">
                        <a:solidFill>
                          <a:srgbClr val="000000"/>
                        </a:solidFill>
                        <a:latin typeface="Times New Roman"/>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79121">
                <a:tc>
                  <a:txBody>
                    <a:bodyPr/>
                    <a:lstStyle/>
                    <a:p>
                      <a:pPr marR="0" indent="0" algn="l" rtl="0">
                        <a:spcBef>
                          <a:spcPts val="0"/>
                        </a:spcBef>
                        <a:spcAft>
                          <a:spcPts val="0"/>
                        </a:spcAft>
                      </a:pPr>
                      <a:r>
                        <a:rPr lang="en-US" sz="1600" kern="1400" dirty="0">
                          <a:solidFill>
                            <a:srgbClr val="000000"/>
                          </a:solidFill>
                          <a:latin typeface="Calibri"/>
                        </a:rPr>
                        <a:t>Removed/Missing </a:t>
                      </a:r>
                      <a:r>
                        <a:rPr lang="en-US" sz="1600" kern="1400" dirty="0">
                          <a:solidFill>
                            <a:srgbClr val="008000"/>
                          </a:solidFill>
                          <a:latin typeface="Calibri"/>
                        </a:rPr>
                        <a:t>(R)</a:t>
                      </a:r>
                      <a:endParaRPr lang="en-US" sz="1600" kern="1400" dirty="0">
                        <a:solidFill>
                          <a:srgbClr val="000000"/>
                        </a:solidFill>
                        <a:latin typeface="Times New Roman"/>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1600" kern="1400" dirty="0">
                          <a:solidFill>
                            <a:srgbClr val="000000"/>
                          </a:solidFill>
                          <a:latin typeface="Calibri"/>
                        </a:rPr>
                        <a:t>Tree has been removed from site</a:t>
                      </a:r>
                      <a:endParaRPr lang="en-US" sz="1600" kern="1400" dirty="0">
                        <a:solidFill>
                          <a:srgbClr val="000000"/>
                        </a:solidFill>
                        <a:latin typeface="Times New Roman"/>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79121">
                <a:tc>
                  <a:txBody>
                    <a:bodyPr/>
                    <a:lstStyle/>
                    <a:p>
                      <a:pPr marR="0" indent="0" algn="l" rtl="0">
                        <a:spcBef>
                          <a:spcPts val="0"/>
                        </a:spcBef>
                        <a:spcAft>
                          <a:spcPts val="0"/>
                        </a:spcAft>
                      </a:pPr>
                      <a:r>
                        <a:rPr lang="en-US" sz="1600" kern="1400" dirty="0">
                          <a:solidFill>
                            <a:srgbClr val="000000"/>
                          </a:solidFill>
                          <a:latin typeface="Calibri"/>
                        </a:rPr>
                        <a:t>Not Planted </a:t>
                      </a:r>
                      <a:r>
                        <a:rPr lang="en-US" sz="1600" kern="1400" dirty="0">
                          <a:solidFill>
                            <a:srgbClr val="008000"/>
                          </a:solidFill>
                          <a:latin typeface="Calibri"/>
                        </a:rPr>
                        <a:t>(NP)</a:t>
                      </a:r>
                      <a:endParaRPr lang="en-US" sz="1600" kern="1400" dirty="0">
                        <a:solidFill>
                          <a:srgbClr val="000000"/>
                        </a:solidFill>
                        <a:latin typeface="Times New Roman"/>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1600" kern="1400" dirty="0">
                          <a:solidFill>
                            <a:srgbClr val="000000"/>
                          </a:solidFill>
                          <a:latin typeface="Calibri"/>
                        </a:rPr>
                        <a:t>Tree was never planted (please note why  in notes)</a:t>
                      </a:r>
                      <a:endParaRPr lang="en-US" sz="1600" kern="1400" dirty="0">
                        <a:solidFill>
                          <a:srgbClr val="000000"/>
                        </a:solidFill>
                        <a:latin typeface="Times New Roman"/>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59499">
                <a:tc>
                  <a:txBody>
                    <a:bodyPr/>
                    <a:lstStyle/>
                    <a:p>
                      <a:pPr marR="0" indent="0" algn="l" rtl="0">
                        <a:spcBef>
                          <a:spcPts val="0"/>
                        </a:spcBef>
                        <a:spcAft>
                          <a:spcPts val="0"/>
                        </a:spcAft>
                      </a:pPr>
                      <a:r>
                        <a:rPr lang="en-US" sz="1600" kern="1400" dirty="0">
                          <a:solidFill>
                            <a:srgbClr val="000000"/>
                          </a:solidFill>
                          <a:latin typeface="Calibri"/>
                        </a:rPr>
                        <a:t>Unknown </a:t>
                      </a:r>
                      <a:r>
                        <a:rPr lang="en-US" sz="1600" kern="1400" dirty="0">
                          <a:solidFill>
                            <a:srgbClr val="008000"/>
                          </a:solidFill>
                          <a:latin typeface="Calibri"/>
                        </a:rPr>
                        <a:t>(U)</a:t>
                      </a:r>
                      <a:endParaRPr lang="en-US" sz="1600" kern="1400" dirty="0">
                        <a:solidFill>
                          <a:srgbClr val="000000"/>
                        </a:solidFill>
                        <a:latin typeface="Times New Roman"/>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1600" kern="1400" dirty="0">
                          <a:solidFill>
                            <a:srgbClr val="000000"/>
                          </a:solidFill>
                          <a:latin typeface="Calibri"/>
                        </a:rPr>
                        <a:t>Can’t find tree, perhaps due to confusion about location notes</a:t>
                      </a:r>
                      <a:endParaRPr lang="en-US" sz="1600" kern="1400" dirty="0">
                        <a:solidFill>
                          <a:srgbClr val="000000"/>
                        </a:solidFill>
                        <a:latin typeface="Times New Roman"/>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pic>
        <p:nvPicPr>
          <p:cNvPr id="76806" name="Picture 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48200" y="558506"/>
            <a:ext cx="2776699" cy="4943134"/>
          </a:xfrm>
          <a:prstGeom prst="rect">
            <a:avLst/>
          </a:prstGeom>
          <a:noFill/>
          <a:ln w="9525">
            <a:noFill/>
            <a:miter lim="800000"/>
            <a:headEnd/>
            <a:tailEnd/>
          </a:ln>
          <a:effectLst/>
        </p:spPr>
      </p:pic>
    </p:spTree>
    <p:extLst>
      <p:ext uri="{BB962C8B-B14F-4D97-AF65-F5344CB8AC3E}">
        <p14:creationId xmlns:p14="http://schemas.microsoft.com/office/powerpoint/2010/main" val="24091748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0"/>
          <p:cNvSpPr>
            <a:spLocks noGrp="1"/>
          </p:cNvSpPr>
          <p:nvPr>
            <p:ph type="ctrTitle" idx="4294967295"/>
          </p:nvPr>
        </p:nvSpPr>
        <p:spPr>
          <a:xfrm>
            <a:off x="3709358" y="209550"/>
            <a:ext cx="5434642" cy="1470025"/>
          </a:xfrm>
          <a:prstGeom prst="rect">
            <a:avLst/>
          </a:prstGeom>
        </p:spPr>
        <p:txBody>
          <a:bodyPr>
            <a:normAutofit/>
          </a:bodyPr>
          <a:lstStyle/>
          <a:p>
            <a:r>
              <a:rPr lang="en-US" b="1" dirty="0">
                <a:latin typeface="Century Gothic" pitchFamily="34" charset="0"/>
              </a:rPr>
              <a:t>Alive</a:t>
            </a:r>
          </a:p>
        </p:txBody>
      </p:sp>
      <p:pic>
        <p:nvPicPr>
          <p:cNvPr id="115715"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6969" y="327804"/>
            <a:ext cx="3320182" cy="5910655"/>
          </a:xfrm>
          <a:prstGeom prst="rect">
            <a:avLst/>
          </a:prstGeom>
          <a:noFill/>
          <a:ln w="9525">
            <a:noFill/>
            <a:miter lim="800000"/>
            <a:headEnd/>
            <a:tailEnd/>
          </a:ln>
          <a:effectLst/>
        </p:spPr>
      </p:pic>
      <p:sp>
        <p:nvSpPr>
          <p:cNvPr id="2" name="Rectangle 1"/>
          <p:cNvSpPr/>
          <p:nvPr/>
        </p:nvSpPr>
        <p:spPr>
          <a:xfrm>
            <a:off x="4084080" y="2061947"/>
            <a:ext cx="4572000" cy="2492990"/>
          </a:xfrm>
          <a:prstGeom prst="rect">
            <a:avLst/>
          </a:prstGeom>
        </p:spPr>
        <p:txBody>
          <a:bodyPr>
            <a:spAutoFit/>
          </a:bodyPr>
          <a:lstStyle/>
          <a:p>
            <a:endParaRPr lang="en-US" sz="3600" dirty="0"/>
          </a:p>
          <a:p>
            <a:pPr marL="285750" indent="-285750">
              <a:buFont typeface="Arial" panose="020B0604020202020204" pitchFamily="34" charset="0"/>
              <a:buChar char="•"/>
            </a:pPr>
            <a:r>
              <a:rPr lang="en-US" sz="2400" dirty="0"/>
              <a:t>Any trees with green leaves and live buds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Even extremely unhealthy trees </a:t>
            </a:r>
          </a:p>
        </p:txBody>
      </p:sp>
    </p:spTree>
    <p:extLst>
      <p:ext uri="{BB962C8B-B14F-4D97-AF65-F5344CB8AC3E}">
        <p14:creationId xmlns:p14="http://schemas.microsoft.com/office/powerpoint/2010/main" val="35978988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0"/>
          <p:cNvSpPr>
            <a:spLocks noGrp="1"/>
          </p:cNvSpPr>
          <p:nvPr>
            <p:ph type="ctrTitle" idx="4294967295"/>
          </p:nvPr>
        </p:nvSpPr>
        <p:spPr>
          <a:xfrm>
            <a:off x="781740" y="209550"/>
            <a:ext cx="6999287" cy="1470025"/>
          </a:xfrm>
          <a:prstGeom prst="rect">
            <a:avLst/>
          </a:prstGeom>
        </p:spPr>
        <p:txBody>
          <a:bodyPr>
            <a:normAutofit/>
          </a:bodyPr>
          <a:lstStyle/>
          <a:p>
            <a:r>
              <a:rPr lang="en-US" b="1" dirty="0">
                <a:latin typeface="Century Gothic" pitchFamily="34" charset="0"/>
              </a:rPr>
              <a:t>Standing dead</a:t>
            </a:r>
          </a:p>
        </p:txBody>
      </p:sp>
      <p:pic>
        <p:nvPicPr>
          <p:cNvPr id="76803" name="Picture 3"/>
          <p:cNvPicPr>
            <a:picLocks noChangeAspect="1" noChangeArrowheads="1"/>
          </p:cNvPicPr>
          <p:nvPr/>
        </p:nvPicPr>
        <p:blipFill>
          <a:blip r:embed="rId2"/>
          <a:srcRect/>
          <a:stretch>
            <a:fillRect/>
          </a:stretch>
        </p:blipFill>
        <p:spPr bwMode="auto">
          <a:xfrm>
            <a:off x="5363370" y="944562"/>
            <a:ext cx="3610108" cy="4803771"/>
          </a:xfrm>
          <a:prstGeom prst="rect">
            <a:avLst/>
          </a:prstGeom>
          <a:noFill/>
          <a:ln w="9525">
            <a:noFill/>
            <a:miter lim="800000"/>
            <a:headEnd/>
            <a:tailEnd/>
          </a:ln>
        </p:spPr>
      </p:pic>
      <p:sp>
        <p:nvSpPr>
          <p:cNvPr id="2" name="Rectangle 1"/>
          <p:cNvSpPr/>
          <p:nvPr/>
        </p:nvSpPr>
        <p:spPr>
          <a:xfrm>
            <a:off x="781740" y="1965310"/>
            <a:ext cx="3703996" cy="2492990"/>
          </a:xfrm>
          <a:prstGeom prst="rect">
            <a:avLst/>
          </a:prstGeom>
        </p:spPr>
        <p:txBody>
          <a:bodyPr wrap="square">
            <a:spAutoFit/>
          </a:bodyPr>
          <a:lstStyle/>
          <a:p>
            <a:endParaRPr lang="en-US" sz="3600" dirty="0"/>
          </a:p>
          <a:p>
            <a:pPr marL="285750" indent="-285750">
              <a:buFont typeface="Arial" panose="020B0604020202020204" pitchFamily="34" charset="0"/>
              <a:buChar char="•"/>
            </a:pPr>
            <a:r>
              <a:rPr lang="en-US" sz="2400" dirty="0"/>
              <a:t>Completely dead tree above-ground</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No green leaves and no live buds</a:t>
            </a:r>
          </a:p>
        </p:txBody>
      </p:sp>
    </p:spTree>
    <p:extLst>
      <p:ext uri="{BB962C8B-B14F-4D97-AF65-F5344CB8AC3E}">
        <p14:creationId xmlns:p14="http://schemas.microsoft.com/office/powerpoint/2010/main" val="27264026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0"/>
          <p:cNvSpPr>
            <a:spLocks noGrp="1"/>
          </p:cNvSpPr>
          <p:nvPr>
            <p:ph type="ctrTitle" idx="4294967295"/>
          </p:nvPr>
        </p:nvSpPr>
        <p:spPr>
          <a:xfrm>
            <a:off x="776377" y="209550"/>
            <a:ext cx="8367623" cy="1470025"/>
          </a:xfrm>
          <a:prstGeom prst="rect">
            <a:avLst/>
          </a:prstGeom>
        </p:spPr>
        <p:txBody>
          <a:bodyPr>
            <a:normAutofit/>
          </a:bodyPr>
          <a:lstStyle/>
          <a:p>
            <a:r>
              <a:rPr lang="en-US" b="1" dirty="0">
                <a:latin typeface="Century Gothic" pitchFamily="34" charset="0"/>
              </a:rPr>
              <a:t>Dead Tree Test</a:t>
            </a:r>
          </a:p>
        </p:txBody>
      </p:sp>
      <p:pic>
        <p:nvPicPr>
          <p:cNvPr id="126978" name="Picture 2" descr="http://www.dispatch.com/content/graphics/2014/03/15/brutal-art-gcarbod9-1garden16-3-jpg.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02419" y="1857437"/>
            <a:ext cx="6395528" cy="4266731"/>
          </a:xfrm>
          <a:prstGeom prst="rect">
            <a:avLst/>
          </a:prstGeom>
          <a:noFill/>
        </p:spPr>
      </p:pic>
      <p:sp>
        <p:nvSpPr>
          <p:cNvPr id="15" name="TextBox 14"/>
          <p:cNvSpPr txBox="1"/>
          <p:nvPr/>
        </p:nvSpPr>
        <p:spPr>
          <a:xfrm>
            <a:off x="4429483" y="4920275"/>
            <a:ext cx="2868464" cy="646331"/>
          </a:xfrm>
          <a:prstGeom prst="rect">
            <a:avLst/>
          </a:prstGeom>
          <a:noFill/>
        </p:spPr>
        <p:txBody>
          <a:bodyPr wrap="square" rtlCol="0">
            <a:spAutoFit/>
          </a:bodyPr>
          <a:lstStyle/>
          <a:p>
            <a:r>
              <a:rPr lang="en-US" sz="3600" dirty="0">
                <a:solidFill>
                  <a:prstClr val="black"/>
                </a:solidFill>
                <a:effectLst>
                  <a:glow rad="101600">
                    <a:schemeClr val="accent5">
                      <a:satMod val="175000"/>
                      <a:alpha val="40000"/>
                    </a:schemeClr>
                  </a:glow>
                </a:effectLst>
              </a:rPr>
              <a:t>It’s Still Alive!</a:t>
            </a:r>
          </a:p>
        </p:txBody>
      </p:sp>
    </p:spTree>
    <p:extLst>
      <p:ext uri="{BB962C8B-B14F-4D97-AF65-F5344CB8AC3E}">
        <p14:creationId xmlns:p14="http://schemas.microsoft.com/office/powerpoint/2010/main" val="3423416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0"/>
          <p:cNvSpPr>
            <a:spLocks noGrp="1"/>
          </p:cNvSpPr>
          <p:nvPr>
            <p:ph type="ctrTitle" idx="4294967295"/>
          </p:nvPr>
        </p:nvSpPr>
        <p:spPr>
          <a:xfrm>
            <a:off x="833498" y="246572"/>
            <a:ext cx="6999287" cy="1470025"/>
          </a:xfrm>
          <a:prstGeom prst="rect">
            <a:avLst/>
          </a:prstGeom>
        </p:spPr>
        <p:txBody>
          <a:bodyPr>
            <a:normAutofit/>
          </a:bodyPr>
          <a:lstStyle/>
          <a:p>
            <a:r>
              <a:rPr lang="en-US" b="1" dirty="0">
                <a:latin typeface="Century Gothic" pitchFamily="34" charset="0"/>
              </a:rPr>
              <a:t>Removed/Missing</a:t>
            </a:r>
          </a:p>
        </p:txBody>
      </p:sp>
      <p:pic>
        <p:nvPicPr>
          <p:cNvPr id="7680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11641" y="1985103"/>
            <a:ext cx="4368189" cy="3262879"/>
          </a:xfrm>
          <a:prstGeom prst="rect">
            <a:avLst/>
          </a:prstGeom>
          <a:noFill/>
          <a:ln w="9525">
            <a:noFill/>
            <a:miter lim="800000"/>
            <a:headEnd/>
            <a:tailEnd/>
          </a:ln>
        </p:spPr>
      </p:pic>
      <p:sp>
        <p:nvSpPr>
          <p:cNvPr id="2" name="Rectangle 1"/>
          <p:cNvSpPr/>
          <p:nvPr/>
        </p:nvSpPr>
        <p:spPr>
          <a:xfrm>
            <a:off x="4679830" y="1855706"/>
            <a:ext cx="4084231" cy="1754326"/>
          </a:xfrm>
          <a:prstGeom prst="rect">
            <a:avLst/>
          </a:prstGeom>
        </p:spPr>
        <p:txBody>
          <a:bodyPr wrap="square">
            <a:spAutoFit/>
          </a:bodyPr>
          <a:lstStyle/>
          <a:p>
            <a:endParaRPr lang="en-US" sz="3600" dirty="0"/>
          </a:p>
          <a:p>
            <a:pPr marL="285750" indent="-285750">
              <a:buFont typeface="Arial" panose="020B0604020202020204" pitchFamily="34" charset="0"/>
              <a:buChar char="•"/>
            </a:pPr>
            <a:r>
              <a:rPr lang="en-US" sz="2400" dirty="0"/>
              <a:t>Tree has been completely removed and is “missing” from the site</a:t>
            </a:r>
          </a:p>
        </p:txBody>
      </p:sp>
    </p:spTree>
    <p:extLst>
      <p:ext uri="{BB962C8B-B14F-4D97-AF65-F5344CB8AC3E}">
        <p14:creationId xmlns:p14="http://schemas.microsoft.com/office/powerpoint/2010/main" val="12017955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0"/>
          <p:cNvSpPr>
            <a:spLocks noGrp="1"/>
          </p:cNvSpPr>
          <p:nvPr>
            <p:ph type="ctrTitle" idx="4294967295"/>
          </p:nvPr>
        </p:nvSpPr>
        <p:spPr>
          <a:xfrm>
            <a:off x="833498" y="246572"/>
            <a:ext cx="6999287" cy="1470025"/>
          </a:xfrm>
          <a:prstGeom prst="rect">
            <a:avLst/>
          </a:prstGeom>
        </p:spPr>
        <p:txBody>
          <a:bodyPr>
            <a:normAutofit/>
          </a:bodyPr>
          <a:lstStyle/>
          <a:p>
            <a:r>
              <a:rPr lang="en-US" b="1" dirty="0">
                <a:latin typeface="Century Gothic" pitchFamily="34" charset="0"/>
              </a:rPr>
              <a:t>Not planted</a:t>
            </a:r>
          </a:p>
        </p:txBody>
      </p:sp>
      <p:pic>
        <p:nvPicPr>
          <p:cNvPr id="7680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11641" y="1985103"/>
            <a:ext cx="4368189" cy="3262879"/>
          </a:xfrm>
          <a:prstGeom prst="rect">
            <a:avLst/>
          </a:prstGeom>
          <a:noFill/>
          <a:ln w="9525">
            <a:noFill/>
            <a:miter lim="800000"/>
            <a:headEnd/>
            <a:tailEnd/>
          </a:ln>
        </p:spPr>
      </p:pic>
      <p:sp>
        <p:nvSpPr>
          <p:cNvPr id="2" name="Rectangle 1"/>
          <p:cNvSpPr/>
          <p:nvPr/>
        </p:nvSpPr>
        <p:spPr>
          <a:xfrm>
            <a:off x="4679830" y="1855706"/>
            <a:ext cx="4084231" cy="3600986"/>
          </a:xfrm>
          <a:prstGeom prst="rect">
            <a:avLst/>
          </a:prstGeom>
        </p:spPr>
        <p:txBody>
          <a:bodyPr wrap="square">
            <a:spAutoFit/>
          </a:bodyPr>
          <a:lstStyle/>
          <a:p>
            <a:endParaRPr lang="en-US" sz="3600" dirty="0"/>
          </a:p>
          <a:p>
            <a:pPr marL="285750" indent="-285750">
              <a:buFont typeface="Arial" panose="020B0604020202020204" pitchFamily="34" charset="0"/>
              <a:buChar char="•"/>
            </a:pPr>
            <a:r>
              <a:rPr lang="en-US" sz="2400" dirty="0"/>
              <a:t>Only for confirmed cases of trees that were never planted</a:t>
            </a:r>
          </a:p>
          <a:p>
            <a:endParaRPr lang="en-US" sz="2400" dirty="0"/>
          </a:p>
          <a:p>
            <a:pPr marL="285750" indent="-285750">
              <a:buFont typeface="Arial" panose="020B0604020202020204" pitchFamily="34" charset="0"/>
              <a:buChar char="•"/>
            </a:pPr>
            <a:r>
              <a:rPr lang="en-US" sz="2400" dirty="0"/>
              <a:t>You should not encounter this – we have already taken out the “not planted” trees from the data</a:t>
            </a:r>
          </a:p>
        </p:txBody>
      </p:sp>
    </p:spTree>
    <p:extLst>
      <p:ext uri="{BB962C8B-B14F-4D97-AF65-F5344CB8AC3E}">
        <p14:creationId xmlns:p14="http://schemas.microsoft.com/office/powerpoint/2010/main" val="15088588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0"/>
          <p:cNvSpPr>
            <a:spLocks noGrp="1"/>
          </p:cNvSpPr>
          <p:nvPr>
            <p:ph type="ctrTitle" idx="4294967295"/>
          </p:nvPr>
        </p:nvSpPr>
        <p:spPr>
          <a:xfrm>
            <a:off x="833498" y="246572"/>
            <a:ext cx="6999287" cy="1470025"/>
          </a:xfrm>
          <a:prstGeom prst="rect">
            <a:avLst/>
          </a:prstGeom>
        </p:spPr>
        <p:txBody>
          <a:bodyPr>
            <a:normAutofit/>
          </a:bodyPr>
          <a:lstStyle/>
          <a:p>
            <a:r>
              <a:rPr lang="en-US" b="1" dirty="0">
                <a:latin typeface="Century Gothic" pitchFamily="34" charset="0"/>
              </a:rPr>
              <a:t>Unknown</a:t>
            </a:r>
          </a:p>
        </p:txBody>
      </p:sp>
      <p:sp>
        <p:nvSpPr>
          <p:cNvPr id="2" name="Rectangle 1"/>
          <p:cNvSpPr/>
          <p:nvPr/>
        </p:nvSpPr>
        <p:spPr>
          <a:xfrm>
            <a:off x="833498" y="1855706"/>
            <a:ext cx="7930563" cy="1754326"/>
          </a:xfrm>
          <a:prstGeom prst="rect">
            <a:avLst/>
          </a:prstGeom>
        </p:spPr>
        <p:txBody>
          <a:bodyPr wrap="square">
            <a:spAutoFit/>
          </a:bodyPr>
          <a:lstStyle/>
          <a:p>
            <a:endParaRPr lang="en-US" sz="3600" dirty="0"/>
          </a:p>
          <a:p>
            <a:pPr marL="285750" indent="-285750">
              <a:buFont typeface="Arial" panose="020B0604020202020204" pitchFamily="34" charset="0"/>
              <a:buChar char="•"/>
            </a:pPr>
            <a:r>
              <a:rPr lang="en-US" sz="2400" dirty="0"/>
              <a:t>If you’re not sure, write unknown</a:t>
            </a:r>
          </a:p>
          <a:p>
            <a:endParaRPr lang="en-US" sz="2400" dirty="0"/>
          </a:p>
          <a:p>
            <a:pPr marL="285750" indent="-285750">
              <a:buFont typeface="Arial" panose="020B0604020202020204" pitchFamily="34" charset="0"/>
              <a:buChar char="•"/>
            </a:pPr>
            <a:r>
              <a:rPr lang="en-US" sz="2400" dirty="0"/>
              <a:t>Describe the situation in comments section</a:t>
            </a:r>
          </a:p>
        </p:txBody>
      </p:sp>
    </p:spTree>
    <p:extLst>
      <p:ext uri="{BB962C8B-B14F-4D97-AF65-F5344CB8AC3E}">
        <p14:creationId xmlns:p14="http://schemas.microsoft.com/office/powerpoint/2010/main" val="3433731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915064"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3"/>
          <p:cNvSpPr/>
          <p:nvPr/>
        </p:nvSpPr>
        <p:spPr>
          <a:xfrm>
            <a:off x="705853" y="1540042"/>
            <a:ext cx="8101263" cy="44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5" name="Picture 5" descr="cid:image003.jpg@01D1E26A.FA916B60"/>
          <p:cNvPicPr>
            <a:picLocks noChangeAspect="1" noChangeArrowheads="1"/>
          </p:cNvPicPr>
          <p:nvPr/>
        </p:nvPicPr>
        <p:blipFill>
          <a:blip r:embed="rId2" r:link="rId3" cstate="email">
            <a:extLst>
              <a:ext uri="{28A0092B-C50C-407E-A947-70E740481C1C}">
                <a14:useLocalDpi xmlns:a14="http://schemas.microsoft.com/office/drawing/2010/main"/>
              </a:ext>
            </a:extLst>
          </a:blip>
          <a:srcRect/>
          <a:stretch>
            <a:fillRect/>
          </a:stretch>
        </p:blipFill>
        <p:spPr bwMode="auto">
          <a:xfrm>
            <a:off x="2439395" y="208548"/>
            <a:ext cx="4047669" cy="5998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112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0"/>
          <p:cNvSpPr>
            <a:spLocks noGrp="1"/>
          </p:cNvSpPr>
          <p:nvPr>
            <p:ph type="ctrTitle" idx="4294967295"/>
          </p:nvPr>
        </p:nvSpPr>
        <p:spPr>
          <a:xfrm>
            <a:off x="811537" y="241300"/>
            <a:ext cx="6999287" cy="1470025"/>
          </a:xfrm>
          <a:prstGeom prst="rect">
            <a:avLst/>
          </a:prstGeom>
        </p:spPr>
        <p:txBody>
          <a:bodyPr>
            <a:normAutofit/>
          </a:bodyPr>
          <a:lstStyle/>
          <a:p>
            <a:r>
              <a:rPr lang="en-US" b="1" dirty="0">
                <a:latin typeface="Century Gothic" pitchFamily="34" charset="0"/>
              </a:rPr>
              <a:t>Crown Vigor </a:t>
            </a:r>
          </a:p>
        </p:txBody>
      </p:sp>
      <p:pic>
        <p:nvPicPr>
          <p:cNvPr id="18" name="Picture 1027" descr="Tree Tenders 04"/>
          <p:cNvPicPr>
            <a:picLocks noChangeAspect="1" noChangeArrowheads="1"/>
          </p:cNvPicPr>
          <p:nvPr/>
        </p:nvPicPr>
        <p:blipFill>
          <a:blip r:embed="rId2" cstate="screen">
            <a:lum bright="18000" contrast="18000"/>
            <a:extLst>
              <a:ext uri="{28A0092B-C50C-407E-A947-70E740481C1C}">
                <a14:useLocalDpi xmlns:a14="http://schemas.microsoft.com/office/drawing/2010/main"/>
              </a:ext>
            </a:extLst>
          </a:blip>
          <a:srcRect/>
          <a:stretch>
            <a:fillRect/>
          </a:stretch>
        </p:blipFill>
        <p:spPr bwMode="auto">
          <a:xfrm>
            <a:off x="5054677" y="695572"/>
            <a:ext cx="3230778" cy="5564121"/>
          </a:xfrm>
          <a:prstGeom prst="rect">
            <a:avLst/>
          </a:prstGeom>
          <a:noFill/>
          <a:ln w="9525">
            <a:solidFill>
              <a:schemeClr val="tx1"/>
            </a:solidFill>
            <a:miter lim="800000"/>
            <a:headEnd/>
            <a:tailEnd/>
          </a:ln>
        </p:spPr>
      </p:pic>
      <p:graphicFrame>
        <p:nvGraphicFramePr>
          <p:cNvPr id="22" name="Table 21"/>
          <p:cNvGraphicFramePr>
            <a:graphicFrameLocks noGrp="1"/>
          </p:cNvGraphicFramePr>
          <p:nvPr>
            <p:extLst/>
          </p:nvPr>
        </p:nvGraphicFramePr>
        <p:xfrm>
          <a:off x="811537" y="2008596"/>
          <a:ext cx="3691240" cy="2286235"/>
        </p:xfrm>
        <a:graphic>
          <a:graphicData uri="http://schemas.openxmlformats.org/drawingml/2006/table">
            <a:tbl>
              <a:tblPr/>
              <a:tblGrid>
                <a:gridCol w="1061849">
                  <a:extLst>
                    <a:ext uri="{9D8B030D-6E8A-4147-A177-3AD203B41FA5}">
                      <a16:colId xmlns:a16="http://schemas.microsoft.com/office/drawing/2014/main" val="20000"/>
                    </a:ext>
                  </a:extLst>
                </a:gridCol>
                <a:gridCol w="2629391">
                  <a:extLst>
                    <a:ext uri="{9D8B030D-6E8A-4147-A177-3AD203B41FA5}">
                      <a16:colId xmlns:a16="http://schemas.microsoft.com/office/drawing/2014/main" val="20001"/>
                    </a:ext>
                  </a:extLst>
                </a:gridCol>
              </a:tblGrid>
              <a:tr h="292235">
                <a:tc>
                  <a:txBody>
                    <a:bodyPr/>
                    <a:lstStyle/>
                    <a:p>
                      <a:pPr marR="0" indent="0" algn="ctr" rtl="0">
                        <a:spcBef>
                          <a:spcPts val="0"/>
                        </a:spcBef>
                        <a:spcAft>
                          <a:spcPts val="0"/>
                        </a:spcAft>
                      </a:pPr>
                      <a:r>
                        <a:rPr lang="en-US" sz="2000" b="1" kern="1400" dirty="0">
                          <a:solidFill>
                            <a:srgbClr val="000000"/>
                          </a:solidFill>
                          <a:latin typeface="Calibri"/>
                        </a:rPr>
                        <a:t>Code</a:t>
                      </a:r>
                      <a:endParaRPr lang="en-US" sz="2000" kern="1400" dirty="0">
                        <a:solidFill>
                          <a:srgbClr val="000000"/>
                        </a:solidFill>
                        <a:latin typeface="Times New Roman"/>
                      </a:endParaRPr>
                    </a:p>
                  </a:txBody>
                  <a:tcPr marL="28463" marR="28463" marT="28463" marB="2846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2000" b="1" kern="1400" dirty="0">
                          <a:solidFill>
                            <a:srgbClr val="000000"/>
                          </a:solidFill>
                          <a:latin typeface="Calibri"/>
                        </a:rPr>
                        <a:t>Description</a:t>
                      </a:r>
                      <a:endParaRPr lang="en-US" sz="2000" kern="1400" dirty="0">
                        <a:solidFill>
                          <a:srgbClr val="000000"/>
                        </a:solidFill>
                        <a:latin typeface="Times New Roman"/>
                      </a:endParaRPr>
                    </a:p>
                  </a:txBody>
                  <a:tcPr marL="28463" marR="28463" marT="28463" marB="2846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32931">
                <a:tc>
                  <a:txBody>
                    <a:bodyPr/>
                    <a:lstStyle/>
                    <a:p>
                      <a:pPr marR="0" indent="0" algn="ctr" rtl="0">
                        <a:spcBef>
                          <a:spcPts val="0"/>
                        </a:spcBef>
                        <a:spcAft>
                          <a:spcPts val="0"/>
                        </a:spcAft>
                      </a:pPr>
                      <a:r>
                        <a:rPr lang="en-US" sz="2000" kern="1400" dirty="0">
                          <a:solidFill>
                            <a:srgbClr val="000000"/>
                          </a:solidFill>
                          <a:latin typeface="Calibri" panose="020F0502020204030204" pitchFamily="34" charset="0"/>
                        </a:rPr>
                        <a:t>1</a:t>
                      </a:r>
                    </a:p>
                  </a:txBody>
                  <a:tcPr marL="28463" marR="28463" marT="28463" marB="2846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2000" kern="1400" dirty="0">
                          <a:solidFill>
                            <a:srgbClr val="000000"/>
                          </a:solidFill>
                          <a:latin typeface="Calibri" panose="020F0502020204030204" pitchFamily="34" charset="0"/>
                        </a:rPr>
                        <a:t>Healthy</a:t>
                      </a:r>
                    </a:p>
                  </a:txBody>
                  <a:tcPr marL="28463" marR="28463" marT="28463" marB="2846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6400">
                <a:tc>
                  <a:txBody>
                    <a:bodyPr/>
                    <a:lstStyle/>
                    <a:p>
                      <a:pPr marR="0" indent="0" algn="ctr" rtl="0">
                        <a:spcBef>
                          <a:spcPts val="0"/>
                        </a:spcBef>
                        <a:spcAft>
                          <a:spcPts val="0"/>
                        </a:spcAft>
                      </a:pPr>
                      <a:r>
                        <a:rPr lang="en-US" sz="2000" kern="1400" dirty="0">
                          <a:solidFill>
                            <a:srgbClr val="000000"/>
                          </a:solidFill>
                          <a:latin typeface="Calibri" panose="020F0502020204030204" pitchFamily="34" charset="0"/>
                        </a:rPr>
                        <a:t>2</a:t>
                      </a:r>
                    </a:p>
                  </a:txBody>
                  <a:tcPr marL="28463" marR="28463" marT="28463" marB="2846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2000" kern="1400" dirty="0">
                          <a:solidFill>
                            <a:srgbClr val="000000"/>
                          </a:solidFill>
                          <a:latin typeface="Calibri" panose="020F0502020204030204" pitchFamily="34" charset="0"/>
                        </a:rPr>
                        <a:t>Light decline</a:t>
                      </a:r>
                    </a:p>
                  </a:txBody>
                  <a:tcPr marL="28463" marR="28463" marT="28463" marB="2846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9246">
                <a:tc>
                  <a:txBody>
                    <a:bodyPr/>
                    <a:lstStyle/>
                    <a:p>
                      <a:pPr marR="0" indent="0" algn="ctr" rtl="0">
                        <a:spcBef>
                          <a:spcPts val="0"/>
                        </a:spcBef>
                        <a:spcAft>
                          <a:spcPts val="0"/>
                        </a:spcAft>
                      </a:pPr>
                      <a:r>
                        <a:rPr lang="en-US" sz="2000" kern="1400" dirty="0">
                          <a:solidFill>
                            <a:srgbClr val="000000"/>
                          </a:solidFill>
                          <a:latin typeface="Calibri" panose="020F0502020204030204" pitchFamily="34" charset="0"/>
                        </a:rPr>
                        <a:t>3</a:t>
                      </a:r>
                    </a:p>
                  </a:txBody>
                  <a:tcPr marL="28463" marR="28463" marT="28463" marB="2846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2000" kern="1400" dirty="0">
                          <a:solidFill>
                            <a:srgbClr val="000000"/>
                          </a:solidFill>
                          <a:latin typeface="Calibri" panose="020F0502020204030204" pitchFamily="34" charset="0"/>
                        </a:rPr>
                        <a:t>Moderate decline</a:t>
                      </a:r>
                    </a:p>
                  </a:txBody>
                  <a:tcPr marL="28463" marR="28463" marT="28463" marB="2846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0386">
                <a:tc>
                  <a:txBody>
                    <a:bodyPr/>
                    <a:lstStyle/>
                    <a:p>
                      <a:pPr marR="0" indent="0" algn="ctr" rtl="0">
                        <a:spcBef>
                          <a:spcPts val="0"/>
                        </a:spcBef>
                        <a:spcAft>
                          <a:spcPts val="0"/>
                        </a:spcAft>
                      </a:pPr>
                      <a:r>
                        <a:rPr lang="en-US" sz="2000" kern="1400" dirty="0">
                          <a:solidFill>
                            <a:srgbClr val="000000"/>
                          </a:solidFill>
                          <a:latin typeface="Calibri" panose="020F0502020204030204" pitchFamily="34" charset="0"/>
                        </a:rPr>
                        <a:t>4</a:t>
                      </a:r>
                    </a:p>
                  </a:txBody>
                  <a:tcPr marL="28463" marR="28463" marT="28463" marB="2846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2000" kern="1400" dirty="0">
                          <a:solidFill>
                            <a:srgbClr val="000000"/>
                          </a:solidFill>
                          <a:latin typeface="Calibri" panose="020F0502020204030204" pitchFamily="34" charset="0"/>
                        </a:rPr>
                        <a:t>Severe decline</a:t>
                      </a:r>
                    </a:p>
                  </a:txBody>
                  <a:tcPr marL="28463" marR="28463" marT="28463" marB="2846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1154">
                <a:tc>
                  <a:txBody>
                    <a:bodyPr/>
                    <a:lstStyle/>
                    <a:p>
                      <a:pPr marR="0" indent="0" algn="ctr" rtl="0">
                        <a:spcBef>
                          <a:spcPts val="0"/>
                        </a:spcBef>
                        <a:spcAft>
                          <a:spcPts val="0"/>
                        </a:spcAft>
                      </a:pPr>
                      <a:r>
                        <a:rPr lang="en-US" sz="2000" kern="1400" dirty="0">
                          <a:solidFill>
                            <a:srgbClr val="000000"/>
                          </a:solidFill>
                          <a:latin typeface="Calibri" panose="020F0502020204030204" pitchFamily="34" charset="0"/>
                        </a:rPr>
                        <a:t>5</a:t>
                      </a:r>
                    </a:p>
                  </a:txBody>
                  <a:tcPr marL="28463" marR="28463" marT="28463" marB="2846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2000" kern="1400" dirty="0">
                          <a:solidFill>
                            <a:srgbClr val="000000"/>
                          </a:solidFill>
                          <a:latin typeface="Calibri" panose="020F0502020204030204" pitchFamily="34" charset="0"/>
                        </a:rPr>
                        <a:t>Dead</a:t>
                      </a:r>
                    </a:p>
                  </a:txBody>
                  <a:tcPr marL="28463" marR="28463" marT="28463" marB="2846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45317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0667" y="4529138"/>
            <a:ext cx="3986212" cy="1384995"/>
          </a:xfrm>
          <a:prstGeom prst="rect">
            <a:avLst/>
          </a:prstGeom>
          <a:noFill/>
        </p:spPr>
        <p:txBody>
          <a:bodyPr wrap="square" rtlCol="0">
            <a:spAutoFit/>
          </a:bodyPr>
          <a:lstStyle/>
          <a:p>
            <a:r>
              <a:rPr lang="en-US" sz="3600" b="1" dirty="0">
                <a:solidFill>
                  <a:srgbClr val="00B050"/>
                </a:solidFill>
              </a:rPr>
              <a:t>1</a:t>
            </a:r>
            <a:r>
              <a:rPr lang="en-US" sz="2400" b="1" dirty="0">
                <a:solidFill>
                  <a:prstClr val="black"/>
                </a:solidFill>
              </a:rPr>
              <a:t>   Less than 10%  </a:t>
            </a:r>
            <a:r>
              <a:rPr lang="en-US" sz="2400" dirty="0">
                <a:solidFill>
                  <a:prstClr val="black"/>
                </a:solidFill>
              </a:rPr>
              <a:t>branch or twig mortality, defoliation, or discoloration present </a:t>
            </a:r>
          </a:p>
        </p:txBody>
      </p:sp>
      <p:sp>
        <p:nvSpPr>
          <p:cNvPr id="5" name="Rectangle 4"/>
          <p:cNvSpPr/>
          <p:nvPr/>
        </p:nvSpPr>
        <p:spPr>
          <a:xfrm>
            <a:off x="4691255" y="5423997"/>
            <a:ext cx="2013693" cy="646331"/>
          </a:xfrm>
          <a:prstGeom prst="rect">
            <a:avLst/>
          </a:prstGeom>
        </p:spPr>
        <p:txBody>
          <a:bodyPr wrap="none">
            <a:spAutoFit/>
          </a:bodyPr>
          <a:lstStyle/>
          <a:p>
            <a:r>
              <a:rPr lang="en-US" sz="2400" b="1" dirty="0">
                <a:solidFill>
                  <a:prstClr val="black"/>
                </a:solidFill>
              </a:rPr>
              <a:t> </a:t>
            </a:r>
            <a:r>
              <a:rPr lang="en-US" sz="3600" b="1" dirty="0">
                <a:solidFill>
                  <a:srgbClr val="00B050"/>
                </a:solidFill>
              </a:rPr>
              <a:t>2</a:t>
            </a:r>
            <a:r>
              <a:rPr lang="en-US" sz="2400" b="1" dirty="0">
                <a:solidFill>
                  <a:prstClr val="black"/>
                </a:solidFill>
              </a:rPr>
              <a:t>   10 -25 %</a:t>
            </a:r>
          </a:p>
        </p:txBody>
      </p:sp>
      <p:sp>
        <p:nvSpPr>
          <p:cNvPr id="6" name="Rectangle 5"/>
          <p:cNvSpPr/>
          <p:nvPr/>
        </p:nvSpPr>
        <p:spPr>
          <a:xfrm>
            <a:off x="370667" y="289287"/>
            <a:ext cx="5915833" cy="830997"/>
          </a:xfrm>
          <a:prstGeom prst="rect">
            <a:avLst/>
          </a:prstGeom>
        </p:spPr>
        <p:txBody>
          <a:bodyPr wrap="square">
            <a:spAutoFit/>
          </a:bodyPr>
          <a:lstStyle/>
          <a:p>
            <a:r>
              <a:rPr lang="en-US" sz="4800" b="1" dirty="0">
                <a:solidFill>
                  <a:prstClr val="black"/>
                </a:solidFill>
                <a:latin typeface="Century Gothic" pitchFamily="34" charset="0"/>
              </a:rPr>
              <a:t>Crown Vigor </a:t>
            </a:r>
            <a:endParaRPr lang="en-US" sz="4800" dirty="0">
              <a:solidFill>
                <a:prstClr val="black"/>
              </a:solidFill>
            </a:endParaRPr>
          </a:p>
        </p:txBody>
      </p:sp>
      <p:pic>
        <p:nvPicPr>
          <p:cNvPr id="7" name="Picture 3" descr="DSCN049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90082" y="1201865"/>
            <a:ext cx="3449135" cy="4265196"/>
          </a:xfrm>
          <a:prstGeom prst="rect">
            <a:avLst/>
          </a:prstGeom>
          <a:noFill/>
          <a:ln w="9525">
            <a:noFill/>
            <a:miter lim="800000"/>
            <a:headEnd/>
            <a:tailEnd/>
          </a:ln>
        </p:spPr>
      </p:pic>
      <p:pic>
        <p:nvPicPr>
          <p:cNvPr id="91137"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0063" y="1184146"/>
            <a:ext cx="4260623" cy="3344992"/>
          </a:xfrm>
          <a:prstGeom prst="rect">
            <a:avLst/>
          </a:prstGeom>
          <a:noFill/>
          <a:ln w="9525">
            <a:noFill/>
            <a:miter lim="800000"/>
            <a:headEnd/>
            <a:tailEnd/>
          </a:ln>
          <a:effectLst/>
        </p:spPr>
      </p:pic>
    </p:spTree>
    <p:extLst>
      <p:ext uri="{BB962C8B-B14F-4D97-AF65-F5344CB8AC3E}">
        <p14:creationId xmlns:p14="http://schemas.microsoft.com/office/powerpoint/2010/main" val="696029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607206" y="45483"/>
            <a:ext cx="9144000" cy="762000"/>
          </a:xfrm>
          <a:prstGeom prst="rect">
            <a:avLst/>
          </a:prstGeom>
          <a:noFill/>
          <a:ln w="9525">
            <a:noFill/>
            <a:miter lim="800000"/>
            <a:headEnd/>
            <a:tailEnd/>
          </a:ln>
        </p:spPr>
        <p:txBody>
          <a:bodyPr anchor="ctr">
            <a:normAutofit/>
          </a:bodyPr>
          <a:lstStyle/>
          <a:p>
            <a:pPr algn="ctr" eaLnBrk="0" hangingPunct="0">
              <a:defRPr/>
            </a:pPr>
            <a:r>
              <a:rPr lang="en-US" sz="4400" kern="0" dirty="0">
                <a:solidFill>
                  <a:prstClr val="black">
                    <a:lumMod val="75000"/>
                    <a:lumOff val="25000"/>
                  </a:prstClr>
                </a:solidFill>
              </a:rPr>
              <a:t> </a:t>
            </a:r>
          </a:p>
        </p:txBody>
      </p:sp>
      <p:sp>
        <p:nvSpPr>
          <p:cNvPr id="6" name="Rectangle 5"/>
          <p:cNvSpPr/>
          <p:nvPr/>
        </p:nvSpPr>
        <p:spPr>
          <a:xfrm>
            <a:off x="2961007" y="5080979"/>
            <a:ext cx="3833665" cy="646331"/>
          </a:xfrm>
          <a:prstGeom prst="rect">
            <a:avLst/>
          </a:prstGeom>
        </p:spPr>
        <p:txBody>
          <a:bodyPr wrap="square">
            <a:spAutoFit/>
          </a:bodyPr>
          <a:lstStyle/>
          <a:p>
            <a:pPr algn="ctr" eaLnBrk="0" hangingPunct="0">
              <a:defRPr/>
            </a:pPr>
            <a:r>
              <a:rPr lang="en-US" sz="3600" b="1" dirty="0">
                <a:solidFill>
                  <a:srgbClr val="00B050"/>
                </a:solidFill>
              </a:rPr>
              <a:t>4</a:t>
            </a:r>
            <a:r>
              <a:rPr lang="en-US" sz="2400" b="1" dirty="0">
                <a:solidFill>
                  <a:prstClr val="black"/>
                </a:solidFill>
              </a:rPr>
              <a:t>    More than 50% </a:t>
            </a:r>
          </a:p>
        </p:txBody>
      </p:sp>
      <p:sp>
        <p:nvSpPr>
          <p:cNvPr id="10" name="Rectangle 9"/>
          <p:cNvSpPr/>
          <p:nvPr/>
        </p:nvSpPr>
        <p:spPr>
          <a:xfrm>
            <a:off x="525870" y="5076169"/>
            <a:ext cx="1843774" cy="646331"/>
          </a:xfrm>
          <a:prstGeom prst="rect">
            <a:avLst/>
          </a:prstGeom>
        </p:spPr>
        <p:txBody>
          <a:bodyPr wrap="none">
            <a:spAutoFit/>
          </a:bodyPr>
          <a:lstStyle/>
          <a:p>
            <a:r>
              <a:rPr lang="en-US" sz="2400" b="1" dirty="0">
                <a:solidFill>
                  <a:prstClr val="black"/>
                </a:solidFill>
              </a:rPr>
              <a:t> </a:t>
            </a:r>
            <a:r>
              <a:rPr lang="en-US" sz="3600" b="1" dirty="0">
                <a:solidFill>
                  <a:srgbClr val="00B050"/>
                </a:solidFill>
              </a:rPr>
              <a:t>3</a:t>
            </a:r>
            <a:r>
              <a:rPr lang="en-US" sz="2400" b="1" dirty="0">
                <a:solidFill>
                  <a:prstClr val="black"/>
                </a:solidFill>
              </a:rPr>
              <a:t>   26-50%</a:t>
            </a:r>
          </a:p>
        </p:txBody>
      </p:sp>
      <p:pic>
        <p:nvPicPr>
          <p:cNvPr id="9011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616123" y="288276"/>
            <a:ext cx="2523435" cy="4492270"/>
          </a:xfrm>
          <a:prstGeom prst="rect">
            <a:avLst/>
          </a:prstGeom>
          <a:noFill/>
          <a:ln w="9525">
            <a:noFill/>
            <a:miter lim="800000"/>
            <a:headEnd/>
            <a:tailEnd/>
          </a:ln>
          <a:effectLst/>
        </p:spPr>
      </p:pic>
      <p:sp>
        <p:nvSpPr>
          <p:cNvPr id="12" name="Rectangle 11"/>
          <p:cNvSpPr/>
          <p:nvPr/>
        </p:nvSpPr>
        <p:spPr>
          <a:xfrm>
            <a:off x="7080946" y="5080980"/>
            <a:ext cx="1704313" cy="646331"/>
          </a:xfrm>
          <a:prstGeom prst="rect">
            <a:avLst/>
          </a:prstGeom>
        </p:spPr>
        <p:txBody>
          <a:bodyPr wrap="none">
            <a:spAutoFit/>
          </a:bodyPr>
          <a:lstStyle/>
          <a:p>
            <a:r>
              <a:rPr lang="en-US" sz="2400" b="1" dirty="0">
                <a:solidFill>
                  <a:prstClr val="black"/>
                </a:solidFill>
              </a:rPr>
              <a:t> </a:t>
            </a:r>
            <a:r>
              <a:rPr lang="en-US" sz="3600" b="1" dirty="0">
                <a:solidFill>
                  <a:srgbClr val="00B050"/>
                </a:solidFill>
              </a:rPr>
              <a:t>5</a:t>
            </a:r>
            <a:r>
              <a:rPr lang="en-US" sz="2400" b="1" dirty="0">
                <a:solidFill>
                  <a:prstClr val="black"/>
                </a:solidFill>
              </a:rPr>
              <a:t>    Dead </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751" y="288276"/>
            <a:ext cx="3256091" cy="4545100"/>
          </a:xfrm>
          <a:prstGeom prst="rect">
            <a:avLst/>
          </a:prstGeom>
        </p:spPr>
      </p:pic>
      <p:pic>
        <p:nvPicPr>
          <p:cNvPr id="11"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9331" r="9250"/>
          <a:stretch/>
        </p:blipFill>
        <p:spPr bwMode="auto">
          <a:xfrm>
            <a:off x="6251058" y="288275"/>
            <a:ext cx="2748693" cy="4492271"/>
          </a:xfrm>
          <a:prstGeom prst="rect">
            <a:avLst/>
          </a:prstGeom>
          <a:noFill/>
          <a:ln w="9525">
            <a:noFill/>
            <a:miter lim="800000"/>
            <a:headEnd/>
            <a:tailEnd/>
          </a:ln>
        </p:spPr>
      </p:pic>
    </p:spTree>
    <p:extLst>
      <p:ext uri="{BB962C8B-B14F-4D97-AF65-F5344CB8AC3E}">
        <p14:creationId xmlns:p14="http://schemas.microsoft.com/office/powerpoint/2010/main" val="36086127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Practice!</a:t>
            </a:r>
          </a:p>
        </p:txBody>
      </p:sp>
      <p:sp>
        <p:nvSpPr>
          <p:cNvPr id="5" name="Content Placeholder 4"/>
          <p:cNvSpPr>
            <a:spLocks noGrp="1"/>
          </p:cNvSpPr>
          <p:nvPr>
            <p:ph idx="1"/>
          </p:nvPr>
        </p:nvSpPr>
        <p:spPr>
          <a:xfrm>
            <a:off x="933450" y="1845734"/>
            <a:ext cx="7672668" cy="4023360"/>
          </a:xfrm>
        </p:spPr>
        <p:txBody>
          <a:bodyPr>
            <a:normAutofit/>
          </a:bodyPr>
          <a:lstStyle/>
          <a:p>
            <a:pPr marL="0" indent="0">
              <a:buNone/>
            </a:pPr>
            <a:r>
              <a:rPr lang="en-US" sz="2800" dirty="0"/>
              <a:t>In pairs, look at the following photos and decide on a crown vigor rating for each tree</a:t>
            </a:r>
          </a:p>
          <a:p>
            <a:pPr marL="0" indent="0">
              <a:buNone/>
            </a:pPr>
            <a:endParaRPr lang="en-US" sz="2800" dirty="0"/>
          </a:p>
          <a:p>
            <a:pPr marL="0" indent="0">
              <a:buNone/>
            </a:pPr>
            <a:r>
              <a:rPr lang="en-US" sz="2800" dirty="0"/>
              <a:t>(refer to “cheat sheet” for vigor rating categories)</a:t>
            </a:r>
          </a:p>
        </p:txBody>
      </p:sp>
    </p:spTree>
    <p:extLst>
      <p:ext uri="{BB962C8B-B14F-4D97-AF65-F5344CB8AC3E}">
        <p14:creationId xmlns:p14="http://schemas.microsoft.com/office/powerpoint/2010/main" val="28518043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Tree 1</a:t>
            </a:r>
          </a:p>
        </p:txBody>
      </p:sp>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44577" y="-12049"/>
            <a:ext cx="3260786" cy="6870049"/>
          </a:xfrm>
          <a:prstGeom prst="rect">
            <a:avLst/>
          </a:prstGeom>
        </p:spPr>
      </p:pic>
    </p:spTree>
    <p:extLst>
      <p:ext uri="{BB962C8B-B14F-4D97-AF65-F5344CB8AC3E}">
        <p14:creationId xmlns:p14="http://schemas.microsoft.com/office/powerpoint/2010/main" val="39712916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Tree 2</a:t>
            </a:r>
          </a:p>
        </p:txBody>
      </p:sp>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16380" y="4477"/>
            <a:ext cx="4292450" cy="6853523"/>
          </a:xfrm>
          <a:prstGeom prst="rect">
            <a:avLst/>
          </a:prstGeom>
        </p:spPr>
      </p:pic>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1127" y="1656272"/>
            <a:ext cx="2760285" cy="5209911"/>
          </a:xfrm>
          <a:prstGeom prst="rect">
            <a:avLst/>
          </a:prstGeom>
        </p:spPr>
      </p:pic>
    </p:spTree>
    <p:extLst>
      <p:ext uri="{BB962C8B-B14F-4D97-AF65-F5344CB8AC3E}">
        <p14:creationId xmlns:p14="http://schemas.microsoft.com/office/powerpoint/2010/main" val="2570306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Tree 3</a:t>
            </a:r>
          </a:p>
        </p:txBody>
      </p:sp>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746703" y="0"/>
            <a:ext cx="6397297" cy="6858000"/>
          </a:xfrm>
          <a:prstGeom prst="rect">
            <a:avLst/>
          </a:prstGeom>
        </p:spPr>
      </p:pic>
    </p:spTree>
    <p:extLst>
      <p:ext uri="{BB962C8B-B14F-4D97-AF65-F5344CB8AC3E}">
        <p14:creationId xmlns:p14="http://schemas.microsoft.com/office/powerpoint/2010/main" val="22480059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Tree 4</a:t>
            </a: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85937" y="600043"/>
            <a:ext cx="4159616" cy="5446569"/>
          </a:xfrm>
          <a:prstGeom prst="rect">
            <a:avLst/>
          </a:prstGeom>
        </p:spPr>
      </p:pic>
    </p:spTree>
    <p:extLst>
      <p:ext uri="{BB962C8B-B14F-4D97-AF65-F5344CB8AC3E}">
        <p14:creationId xmlns:p14="http://schemas.microsoft.com/office/powerpoint/2010/main" val="18571869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Trunk diameter</a:t>
            </a:r>
          </a:p>
        </p:txBody>
      </p:sp>
    </p:spTree>
    <p:extLst>
      <p:ext uri="{BB962C8B-B14F-4D97-AF65-F5344CB8AC3E}">
        <p14:creationId xmlns:p14="http://schemas.microsoft.com/office/powerpoint/2010/main" val="7639328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Diameter at breast height (DBH)</a:t>
            </a:r>
          </a:p>
        </p:txBody>
      </p:sp>
      <p:sp>
        <p:nvSpPr>
          <p:cNvPr id="5" name="Content Placeholder 4"/>
          <p:cNvSpPr>
            <a:spLocks noGrp="1"/>
          </p:cNvSpPr>
          <p:nvPr>
            <p:ph idx="1"/>
          </p:nvPr>
        </p:nvSpPr>
        <p:spPr/>
        <p:txBody>
          <a:bodyPr/>
          <a:lstStyle/>
          <a:p>
            <a:endParaRPr lang="en-US" dirty="0"/>
          </a:p>
          <a:p>
            <a:r>
              <a:rPr lang="en-US" dirty="0"/>
              <a:t>Diameter of trunk at 4.5 </a:t>
            </a:r>
            <a:r>
              <a:rPr lang="en-US" dirty="0" err="1"/>
              <a:t>ft</a:t>
            </a:r>
            <a:r>
              <a:rPr lang="en-US" dirty="0"/>
              <a:t> (54 in.)</a:t>
            </a:r>
          </a:p>
          <a:p>
            <a:endParaRPr lang="en-US" dirty="0"/>
          </a:p>
          <a:p>
            <a:r>
              <a:rPr lang="en-US" dirty="0"/>
              <a:t>But there are many rules</a:t>
            </a:r>
          </a:p>
          <a:p>
            <a:r>
              <a:rPr lang="en-US" dirty="0"/>
              <a:t>and special considerations…</a:t>
            </a:r>
          </a:p>
        </p:txBody>
      </p:sp>
      <p:pic>
        <p:nvPicPr>
          <p:cNvPr id="2" name="Picture 1"/>
          <p:cNvPicPr>
            <a:picLocks noChangeAspect="1"/>
          </p:cNvPicPr>
          <p:nvPr/>
        </p:nvPicPr>
        <p:blipFill>
          <a:blip r:embed="rId2"/>
          <a:stretch>
            <a:fillRect/>
          </a:stretch>
        </p:blipFill>
        <p:spPr>
          <a:xfrm>
            <a:off x="4864100" y="1854200"/>
            <a:ext cx="3467100" cy="3657600"/>
          </a:xfrm>
          <a:prstGeom prst="rect">
            <a:avLst/>
          </a:prstGeom>
        </p:spPr>
      </p:pic>
      <p:sp>
        <p:nvSpPr>
          <p:cNvPr id="3" name="Rectangle 2"/>
          <p:cNvSpPr/>
          <p:nvPr/>
        </p:nvSpPr>
        <p:spPr>
          <a:xfrm>
            <a:off x="4706471" y="4557059"/>
            <a:ext cx="911411" cy="6424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endParaRPr>
          </a:p>
        </p:txBody>
      </p:sp>
    </p:spTree>
    <p:extLst>
      <p:ext uri="{BB962C8B-B14F-4D97-AF65-F5344CB8AC3E}">
        <p14:creationId xmlns:p14="http://schemas.microsoft.com/office/powerpoint/2010/main" val="3837208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What to measure</a:t>
            </a:r>
          </a:p>
        </p:txBody>
      </p:sp>
      <p:sp>
        <p:nvSpPr>
          <p:cNvPr id="5" name="Content Placeholder 4"/>
          <p:cNvSpPr>
            <a:spLocks noGrp="1"/>
          </p:cNvSpPr>
          <p:nvPr>
            <p:ph idx="1"/>
          </p:nvPr>
        </p:nvSpPr>
        <p:spPr>
          <a:xfrm>
            <a:off x="822959" y="1845734"/>
            <a:ext cx="7872806" cy="4023360"/>
          </a:xfrm>
        </p:spPr>
        <p:txBody>
          <a:bodyPr/>
          <a:lstStyle/>
          <a:p>
            <a:r>
              <a:rPr lang="en-US" dirty="0"/>
              <a:t>1. Diameter of stem(s)</a:t>
            </a:r>
          </a:p>
          <a:p>
            <a:r>
              <a:rPr lang="en-US" dirty="0"/>
              <a:t>2. Height of diameter measurement</a:t>
            </a:r>
          </a:p>
          <a:p>
            <a:pPr marL="509588" indent="-90488">
              <a:buFont typeface="Arial"/>
              <a:buChar char="•"/>
            </a:pPr>
            <a:r>
              <a:rPr lang="en-US" dirty="0"/>
              <a:t> Often 4.5 </a:t>
            </a:r>
            <a:r>
              <a:rPr lang="en-US" dirty="0" err="1"/>
              <a:t>ft</a:t>
            </a:r>
            <a:r>
              <a:rPr lang="en-US" dirty="0"/>
              <a:t> (54 in.) but not always</a:t>
            </a:r>
          </a:p>
          <a:p>
            <a:pPr marL="509588" indent="-90488">
              <a:buFont typeface="Arial"/>
              <a:buChar char="•"/>
            </a:pPr>
            <a:r>
              <a:rPr lang="en-US" dirty="0"/>
              <a:t> Necessary for reliable future re-measurement</a:t>
            </a:r>
          </a:p>
          <a:p>
            <a:endParaRPr lang="en-US" dirty="0"/>
          </a:p>
          <a:p>
            <a:r>
              <a:rPr lang="en-US" dirty="0"/>
              <a:t>Units</a:t>
            </a:r>
          </a:p>
          <a:p>
            <a:pPr marL="465138" indent="-90488">
              <a:buFont typeface="Arial"/>
              <a:buChar char="•"/>
            </a:pPr>
            <a:r>
              <a:rPr lang="en-US" dirty="0"/>
              <a:t> diameter: inch (with 1 decimal)</a:t>
            </a:r>
          </a:p>
          <a:p>
            <a:pPr marL="465138" indent="-90488">
              <a:buFont typeface="Arial"/>
              <a:buChar char="•"/>
            </a:pPr>
            <a:r>
              <a:rPr lang="en-US" dirty="0"/>
              <a:t> height of measure: inches (use whole inches)</a:t>
            </a:r>
          </a:p>
          <a:p>
            <a:endParaRPr lang="en-US" dirty="0"/>
          </a:p>
        </p:txBody>
      </p:sp>
    </p:spTree>
    <p:extLst>
      <p:ext uri="{BB962C8B-B14F-4D97-AF65-F5344CB8AC3E}">
        <p14:creationId xmlns:p14="http://schemas.microsoft.com/office/powerpoint/2010/main" val="9330831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Why DBH matters</a:t>
            </a:r>
          </a:p>
        </p:txBody>
      </p:sp>
      <p:sp>
        <p:nvSpPr>
          <p:cNvPr id="5" name="Content Placeholder 4"/>
          <p:cNvSpPr>
            <a:spLocks noGrp="1"/>
          </p:cNvSpPr>
          <p:nvPr>
            <p:ph idx="1"/>
          </p:nvPr>
        </p:nvSpPr>
        <p:spPr/>
        <p:txBody>
          <a:bodyPr/>
          <a:lstStyle/>
          <a:p>
            <a:pPr>
              <a:buFont typeface="Arial"/>
              <a:buChar char="•"/>
            </a:pPr>
            <a:r>
              <a:rPr lang="en-US" dirty="0"/>
              <a:t> Standard size measurement in forestry &amp; arboriculture</a:t>
            </a:r>
          </a:p>
          <a:p>
            <a:pPr>
              <a:buFont typeface="Arial"/>
              <a:buChar char="•"/>
            </a:pPr>
            <a:r>
              <a:rPr lang="en-US" dirty="0"/>
              <a:t> DBH is the only size information you’ll record</a:t>
            </a:r>
          </a:p>
          <a:p>
            <a:pPr>
              <a:buFont typeface="Arial"/>
              <a:buChar char="•"/>
            </a:pPr>
            <a:r>
              <a:rPr lang="en-US" dirty="0"/>
              <a:t> Assess growth (indicator of vigor)</a:t>
            </a:r>
          </a:p>
          <a:p>
            <a:pPr>
              <a:buFont typeface="Arial"/>
              <a:buChar char="•"/>
            </a:pPr>
            <a:r>
              <a:rPr lang="en-US" dirty="0"/>
              <a:t> Used in models of environmental benefits</a:t>
            </a:r>
          </a:p>
          <a:p>
            <a:pPr>
              <a:buFont typeface="Arial"/>
              <a:buChar char="•"/>
            </a:pPr>
            <a:r>
              <a:rPr lang="en-US" dirty="0"/>
              <a:t> Describe size distribution of trees in the urban forest</a:t>
            </a:r>
          </a:p>
        </p:txBody>
      </p:sp>
    </p:spTree>
    <p:extLst>
      <p:ext uri="{BB962C8B-B14F-4D97-AF65-F5344CB8AC3E}">
        <p14:creationId xmlns:p14="http://schemas.microsoft.com/office/powerpoint/2010/main" val="9594211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2959" y="394977"/>
            <a:ext cx="7543800" cy="1450757"/>
          </a:xfrm>
        </p:spPr>
        <p:txBody>
          <a:bodyPr/>
          <a:lstStyle/>
          <a:p>
            <a:r>
              <a:rPr lang="en-US" b="1" dirty="0">
                <a:latin typeface="Century Gothic" panose="020B0502020202020204" pitchFamily="34" charset="0"/>
              </a:rPr>
              <a:t>Tools</a:t>
            </a:r>
          </a:p>
        </p:txBody>
      </p:sp>
      <p:sp>
        <p:nvSpPr>
          <p:cNvPr id="5" name="Content Placeholder 4"/>
          <p:cNvSpPr>
            <a:spLocks noGrp="1"/>
          </p:cNvSpPr>
          <p:nvPr>
            <p:ph idx="1"/>
          </p:nvPr>
        </p:nvSpPr>
        <p:spPr>
          <a:xfrm>
            <a:off x="934161" y="1862668"/>
            <a:ext cx="4251961" cy="1011766"/>
          </a:xfrm>
        </p:spPr>
        <p:txBody>
          <a:bodyPr>
            <a:noAutofit/>
          </a:bodyPr>
          <a:lstStyle/>
          <a:p>
            <a:pPr marL="0" indent="0">
              <a:buNone/>
            </a:pPr>
            <a:r>
              <a:rPr lang="en-US" sz="3600" dirty="0"/>
              <a:t>DBH tape (d-tape)</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60142" y="2857500"/>
            <a:ext cx="3069435" cy="3020324"/>
          </a:xfrm>
          <a:prstGeom prst="rect">
            <a:avLst/>
          </a:prstGeom>
        </p:spPr>
      </p:pic>
    </p:spTree>
    <p:extLst>
      <p:ext uri="{BB962C8B-B14F-4D97-AF65-F5344CB8AC3E}">
        <p14:creationId xmlns:p14="http://schemas.microsoft.com/office/powerpoint/2010/main" val="23058527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Using d-tape</a:t>
            </a:r>
          </a:p>
        </p:txBody>
      </p:sp>
      <p:sp>
        <p:nvSpPr>
          <p:cNvPr id="5" name="Content Placeholder 4"/>
          <p:cNvSpPr>
            <a:spLocks noGrp="1"/>
          </p:cNvSpPr>
          <p:nvPr>
            <p:ph idx="1"/>
          </p:nvPr>
        </p:nvSpPr>
        <p:spPr>
          <a:xfrm>
            <a:off x="822959" y="1845734"/>
            <a:ext cx="7783159" cy="4023360"/>
          </a:xfrm>
        </p:spPr>
        <p:txBody>
          <a:bodyPr/>
          <a:lstStyle/>
          <a:p>
            <a:pPr>
              <a:buFont typeface="Arial"/>
              <a:buChar char="•"/>
            </a:pPr>
            <a:r>
              <a:rPr lang="en-US" dirty="0"/>
              <a:t> Used to measure stems &gt; 1 inch diameter</a:t>
            </a:r>
          </a:p>
          <a:p>
            <a:pPr>
              <a:buFont typeface="Arial"/>
              <a:buChar char="•"/>
            </a:pPr>
            <a:r>
              <a:rPr lang="en-US" dirty="0"/>
              <a:t> Why does d-tape have 2 sides?</a:t>
            </a:r>
          </a:p>
          <a:p>
            <a:pPr lvl="1">
              <a:buFont typeface="Courier New"/>
              <a:buChar char="o"/>
            </a:pPr>
            <a:r>
              <a:rPr lang="en-US" dirty="0"/>
              <a:t> One side has normal units (use for measuring height or circumference)</a:t>
            </a:r>
          </a:p>
          <a:p>
            <a:pPr lvl="1">
              <a:buFont typeface="Courier New"/>
              <a:buChar char="o"/>
            </a:pPr>
            <a:r>
              <a:rPr lang="en-US" dirty="0"/>
              <a:t> One side instantly calculates diameter from circumference</a:t>
            </a:r>
          </a:p>
          <a:p>
            <a:pPr marL="201168" lvl="1" indent="0">
              <a:buNone/>
            </a:pPr>
            <a:r>
              <a:rPr lang="en-US" dirty="0"/>
              <a:t>		diameter = circumference / pi</a:t>
            </a:r>
          </a:p>
        </p:txBody>
      </p:sp>
      <p:grpSp>
        <p:nvGrpSpPr>
          <p:cNvPr id="6" name="Group 5"/>
          <p:cNvGrpSpPr/>
          <p:nvPr/>
        </p:nvGrpSpPr>
        <p:grpSpPr>
          <a:xfrm>
            <a:off x="191074" y="4366318"/>
            <a:ext cx="8807569" cy="1424074"/>
            <a:chOff x="336431" y="4055767"/>
            <a:chExt cx="8807569" cy="1424074"/>
          </a:xfrm>
        </p:grpSpPr>
        <p:pic>
          <p:nvPicPr>
            <p:cNvPr id="8" name="Picture 7"/>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6431" y="4055767"/>
              <a:ext cx="8807568" cy="1210074"/>
            </a:xfrm>
            <a:prstGeom prst="rect">
              <a:avLst/>
            </a:prstGeom>
          </p:spPr>
        </p:pic>
        <p:pic>
          <p:nvPicPr>
            <p:cNvPr id="9" name="Picture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36431" y="4548449"/>
              <a:ext cx="8807569" cy="931392"/>
            </a:xfrm>
            <a:prstGeom prst="rect">
              <a:avLst/>
            </a:prstGeom>
          </p:spPr>
        </p:pic>
      </p:grpSp>
      <p:sp>
        <p:nvSpPr>
          <p:cNvPr id="13" name="TextBox 12"/>
          <p:cNvSpPr txBox="1"/>
          <p:nvPr/>
        </p:nvSpPr>
        <p:spPr>
          <a:xfrm>
            <a:off x="1061146" y="4029884"/>
            <a:ext cx="1069102" cy="369332"/>
          </a:xfrm>
          <a:prstGeom prst="rect">
            <a:avLst/>
          </a:prstGeom>
          <a:solidFill>
            <a:schemeClr val="tx1">
              <a:lumMod val="85000"/>
              <a:lumOff val="15000"/>
            </a:schemeClr>
          </a:solidFill>
        </p:spPr>
        <p:txBody>
          <a:bodyPr wrap="square" rtlCol="0">
            <a:spAutoFit/>
          </a:bodyPr>
          <a:lstStyle/>
          <a:p>
            <a:pPr algn="ctr" defTabSz="914400"/>
            <a:r>
              <a:rPr lang="en-US" dirty="0">
                <a:solidFill>
                  <a:prstClr val="white"/>
                </a:solidFill>
              </a:rPr>
              <a:t>INCHES</a:t>
            </a:r>
          </a:p>
        </p:txBody>
      </p:sp>
      <p:sp>
        <p:nvSpPr>
          <p:cNvPr id="14" name="TextBox 13"/>
          <p:cNvSpPr txBox="1"/>
          <p:nvPr/>
        </p:nvSpPr>
        <p:spPr>
          <a:xfrm>
            <a:off x="1595697" y="5235408"/>
            <a:ext cx="1448663" cy="369332"/>
          </a:xfrm>
          <a:prstGeom prst="rect">
            <a:avLst/>
          </a:prstGeom>
          <a:solidFill>
            <a:schemeClr val="tx1">
              <a:lumMod val="85000"/>
              <a:lumOff val="15000"/>
            </a:schemeClr>
          </a:solidFill>
        </p:spPr>
        <p:txBody>
          <a:bodyPr wrap="square" rtlCol="0">
            <a:spAutoFit/>
          </a:bodyPr>
          <a:lstStyle/>
          <a:p>
            <a:pPr algn="ctr" defTabSz="914400"/>
            <a:r>
              <a:rPr lang="en-US" dirty="0">
                <a:solidFill>
                  <a:prstClr val="white"/>
                </a:solidFill>
              </a:rPr>
              <a:t>DIAMETER</a:t>
            </a:r>
          </a:p>
        </p:txBody>
      </p:sp>
      <p:sp>
        <p:nvSpPr>
          <p:cNvPr id="19" name="Right Arrow 18"/>
          <p:cNvSpPr/>
          <p:nvPr/>
        </p:nvSpPr>
        <p:spPr>
          <a:xfrm rot="13519764">
            <a:off x="1386730" y="5143319"/>
            <a:ext cx="310551" cy="184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rot="2626209">
            <a:off x="2017864" y="4307127"/>
            <a:ext cx="310551" cy="184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86633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Using d-tape</a:t>
            </a:r>
          </a:p>
        </p:txBody>
      </p:sp>
      <p:sp>
        <p:nvSpPr>
          <p:cNvPr id="5" name="Content Placeholder 4"/>
          <p:cNvSpPr>
            <a:spLocks noGrp="1"/>
          </p:cNvSpPr>
          <p:nvPr>
            <p:ph idx="1"/>
          </p:nvPr>
        </p:nvSpPr>
        <p:spPr>
          <a:xfrm>
            <a:off x="822959" y="1845734"/>
            <a:ext cx="7783159" cy="4023360"/>
          </a:xfrm>
        </p:spPr>
        <p:txBody>
          <a:bodyPr/>
          <a:lstStyle/>
          <a:p>
            <a:pPr>
              <a:buFont typeface="Arial"/>
              <a:buChar char="•"/>
            </a:pPr>
            <a:r>
              <a:rPr lang="en-US" dirty="0"/>
              <a:t> Used to measure stems &gt; 1 inch diameter</a:t>
            </a:r>
          </a:p>
          <a:p>
            <a:pPr>
              <a:buFont typeface="Arial"/>
              <a:buChar char="•"/>
            </a:pPr>
            <a:r>
              <a:rPr lang="en-US" dirty="0"/>
              <a:t> Why does d-tape have 2 sides?</a:t>
            </a:r>
          </a:p>
          <a:p>
            <a:pPr lvl="1">
              <a:buFont typeface="Courier New"/>
              <a:buChar char="o"/>
            </a:pPr>
            <a:r>
              <a:rPr lang="en-US" dirty="0"/>
              <a:t> One side has normal units (use for measuring height or circumference)</a:t>
            </a:r>
          </a:p>
          <a:p>
            <a:pPr lvl="1">
              <a:buFont typeface="Courier New"/>
              <a:buChar char="o"/>
            </a:pPr>
            <a:r>
              <a:rPr lang="en-US" dirty="0"/>
              <a:t> One side instantly calculates diameter from circumference</a:t>
            </a:r>
          </a:p>
          <a:p>
            <a:pPr marL="201168" lvl="1" indent="0">
              <a:buNone/>
            </a:pPr>
            <a:r>
              <a:rPr lang="en-US" dirty="0"/>
              <a:t>		diameter = circumference / pi</a:t>
            </a:r>
          </a:p>
        </p:txBody>
      </p:sp>
      <p:grpSp>
        <p:nvGrpSpPr>
          <p:cNvPr id="8" name="Group 7"/>
          <p:cNvGrpSpPr/>
          <p:nvPr/>
        </p:nvGrpSpPr>
        <p:grpSpPr>
          <a:xfrm>
            <a:off x="-68295" y="3770636"/>
            <a:ext cx="10268996" cy="2099815"/>
            <a:chOff x="336431" y="4055767"/>
            <a:chExt cx="4344090" cy="888284"/>
          </a:xfrm>
        </p:grpSpPr>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6431" y="4055767"/>
              <a:ext cx="4344090" cy="509525"/>
            </a:xfrm>
            <a:prstGeom prst="rect">
              <a:avLst/>
            </a:prstGeom>
          </p:spPr>
        </p:pic>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36431" y="4548449"/>
              <a:ext cx="4344090" cy="395602"/>
            </a:xfrm>
            <a:prstGeom prst="rect">
              <a:avLst/>
            </a:prstGeom>
          </p:spPr>
        </p:pic>
      </p:grpSp>
      <p:sp>
        <p:nvSpPr>
          <p:cNvPr id="6" name="TextBox 5"/>
          <p:cNvSpPr txBox="1"/>
          <p:nvPr/>
        </p:nvSpPr>
        <p:spPr>
          <a:xfrm>
            <a:off x="6628804" y="3493637"/>
            <a:ext cx="2124007" cy="646331"/>
          </a:xfrm>
          <a:prstGeom prst="rect">
            <a:avLst/>
          </a:prstGeom>
          <a:solidFill>
            <a:schemeClr val="tx1">
              <a:lumMod val="85000"/>
              <a:lumOff val="15000"/>
            </a:schemeClr>
          </a:solidFill>
        </p:spPr>
        <p:txBody>
          <a:bodyPr wrap="square" rtlCol="0">
            <a:spAutoFit/>
          </a:bodyPr>
          <a:lstStyle/>
          <a:p>
            <a:pPr algn="ctr" defTabSz="914400"/>
            <a:r>
              <a:rPr lang="en-US" dirty="0">
                <a:solidFill>
                  <a:prstClr val="white"/>
                </a:solidFill>
              </a:rPr>
              <a:t>USE THE CORRECT SIDE</a:t>
            </a:r>
          </a:p>
        </p:txBody>
      </p:sp>
      <p:sp>
        <p:nvSpPr>
          <p:cNvPr id="9" name="TextBox 8"/>
          <p:cNvSpPr txBox="1"/>
          <p:nvPr/>
        </p:nvSpPr>
        <p:spPr>
          <a:xfrm>
            <a:off x="3703714" y="3770636"/>
            <a:ext cx="1069102" cy="369332"/>
          </a:xfrm>
          <a:prstGeom prst="rect">
            <a:avLst/>
          </a:prstGeom>
          <a:solidFill>
            <a:schemeClr val="tx1">
              <a:lumMod val="85000"/>
              <a:lumOff val="15000"/>
            </a:schemeClr>
          </a:solidFill>
        </p:spPr>
        <p:txBody>
          <a:bodyPr wrap="square" rtlCol="0">
            <a:spAutoFit/>
          </a:bodyPr>
          <a:lstStyle/>
          <a:p>
            <a:pPr algn="ctr" defTabSz="914400"/>
            <a:r>
              <a:rPr lang="en-US" dirty="0">
                <a:solidFill>
                  <a:prstClr val="white"/>
                </a:solidFill>
              </a:rPr>
              <a:t>INCHES</a:t>
            </a:r>
          </a:p>
        </p:txBody>
      </p:sp>
      <p:sp>
        <p:nvSpPr>
          <p:cNvPr id="10" name="TextBox 9"/>
          <p:cNvSpPr txBox="1"/>
          <p:nvPr/>
        </p:nvSpPr>
        <p:spPr>
          <a:xfrm>
            <a:off x="1814725" y="5501119"/>
            <a:ext cx="1448663" cy="369332"/>
          </a:xfrm>
          <a:prstGeom prst="rect">
            <a:avLst/>
          </a:prstGeom>
          <a:solidFill>
            <a:schemeClr val="tx1">
              <a:lumMod val="85000"/>
              <a:lumOff val="15000"/>
            </a:schemeClr>
          </a:solidFill>
        </p:spPr>
        <p:txBody>
          <a:bodyPr wrap="square" rtlCol="0">
            <a:spAutoFit/>
          </a:bodyPr>
          <a:lstStyle/>
          <a:p>
            <a:pPr algn="ctr" defTabSz="914400"/>
            <a:r>
              <a:rPr lang="en-US" dirty="0">
                <a:solidFill>
                  <a:prstClr val="white"/>
                </a:solidFill>
              </a:rPr>
              <a:t>DIAMETER</a:t>
            </a:r>
          </a:p>
        </p:txBody>
      </p:sp>
      <p:sp>
        <p:nvSpPr>
          <p:cNvPr id="11" name="Right Arrow 10"/>
          <p:cNvSpPr/>
          <p:nvPr/>
        </p:nvSpPr>
        <p:spPr>
          <a:xfrm rot="13519764">
            <a:off x="1659448" y="5389334"/>
            <a:ext cx="310551" cy="184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2626209">
            <a:off x="4735095" y="4024520"/>
            <a:ext cx="310551" cy="184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42688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Best practices for d-tape</a:t>
            </a:r>
          </a:p>
        </p:txBody>
      </p:sp>
      <p:sp>
        <p:nvSpPr>
          <p:cNvPr id="5" name="Content Placeholder 4"/>
          <p:cNvSpPr>
            <a:spLocks noGrp="1"/>
          </p:cNvSpPr>
          <p:nvPr>
            <p:ph idx="1"/>
          </p:nvPr>
        </p:nvSpPr>
        <p:spPr>
          <a:xfrm>
            <a:off x="822959" y="1845734"/>
            <a:ext cx="7783159" cy="4023360"/>
          </a:xfrm>
        </p:spPr>
        <p:txBody>
          <a:bodyPr/>
          <a:lstStyle/>
          <a:p>
            <a:pPr>
              <a:buFont typeface="Arial"/>
              <a:buChar char="•"/>
            </a:pPr>
            <a:r>
              <a:rPr lang="en-US" dirty="0"/>
              <a:t> Measure diameter NOT circumference</a:t>
            </a:r>
          </a:p>
          <a:p>
            <a:pPr>
              <a:buFont typeface="Arial"/>
              <a:buChar char="•"/>
            </a:pPr>
            <a:r>
              <a:rPr lang="en-US" dirty="0"/>
              <a:t> Keep the tape perpendicular to the trunk</a:t>
            </a:r>
          </a:p>
          <a:p>
            <a:pPr>
              <a:buFont typeface="Arial"/>
              <a:buChar char="•"/>
            </a:pPr>
            <a:r>
              <a:rPr lang="en-US" dirty="0"/>
              <a:t> Pull the tape snug around the trunk</a:t>
            </a:r>
          </a:p>
          <a:p>
            <a:pPr>
              <a:buFont typeface="Arial"/>
              <a:buChar char="•"/>
            </a:pPr>
            <a:endParaRPr lang="en-US" dirty="0"/>
          </a:p>
        </p:txBody>
      </p:sp>
      <p:pic>
        <p:nvPicPr>
          <p:cNvPr id="8" name="Picture 7" descr="14237324268_18c31f590d_z.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4169" y="3177986"/>
            <a:ext cx="3426322" cy="2286000"/>
          </a:xfrm>
          <a:prstGeom prst="rect">
            <a:avLst/>
          </a:prstGeom>
        </p:spPr>
      </p:pic>
      <p:sp>
        <p:nvSpPr>
          <p:cNvPr id="12" name="TextBox 11"/>
          <p:cNvSpPr txBox="1"/>
          <p:nvPr/>
        </p:nvSpPr>
        <p:spPr>
          <a:xfrm>
            <a:off x="1631154" y="5531043"/>
            <a:ext cx="1491550" cy="646331"/>
          </a:xfrm>
          <a:prstGeom prst="rect">
            <a:avLst/>
          </a:prstGeom>
          <a:solidFill>
            <a:schemeClr val="tx1">
              <a:lumMod val="85000"/>
              <a:lumOff val="15000"/>
            </a:schemeClr>
          </a:solidFill>
        </p:spPr>
        <p:txBody>
          <a:bodyPr wrap="square" rtlCol="0">
            <a:spAutoFit/>
          </a:bodyPr>
          <a:lstStyle/>
          <a:p>
            <a:pPr algn="ctr" defTabSz="914400"/>
            <a:r>
              <a:rPr lang="en-US" dirty="0">
                <a:solidFill>
                  <a:prstClr val="white"/>
                </a:solidFill>
              </a:rPr>
              <a:t>Problem: loose tape</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52143" y="3182470"/>
            <a:ext cx="3529853" cy="2353235"/>
          </a:xfrm>
          <a:prstGeom prst="rect">
            <a:avLst/>
          </a:prstGeom>
        </p:spPr>
      </p:pic>
      <p:sp>
        <p:nvSpPr>
          <p:cNvPr id="14" name="TextBox 13"/>
          <p:cNvSpPr txBox="1"/>
          <p:nvPr/>
        </p:nvSpPr>
        <p:spPr>
          <a:xfrm>
            <a:off x="5728025" y="5548972"/>
            <a:ext cx="1652916" cy="646331"/>
          </a:xfrm>
          <a:prstGeom prst="rect">
            <a:avLst/>
          </a:prstGeom>
          <a:solidFill>
            <a:schemeClr val="tx1">
              <a:lumMod val="85000"/>
              <a:lumOff val="15000"/>
            </a:schemeClr>
          </a:solidFill>
        </p:spPr>
        <p:txBody>
          <a:bodyPr wrap="square" rtlCol="0">
            <a:spAutoFit/>
          </a:bodyPr>
          <a:lstStyle/>
          <a:p>
            <a:pPr algn="ctr" defTabSz="914400"/>
            <a:r>
              <a:rPr lang="en-US" dirty="0">
                <a:solidFill>
                  <a:prstClr val="white"/>
                </a:solidFill>
              </a:rPr>
              <a:t>Problem: not perpendicular</a:t>
            </a:r>
          </a:p>
        </p:txBody>
      </p:sp>
      <p:sp>
        <p:nvSpPr>
          <p:cNvPr id="10" name="TextBox 9"/>
          <p:cNvSpPr txBox="1"/>
          <p:nvPr/>
        </p:nvSpPr>
        <p:spPr>
          <a:xfrm>
            <a:off x="435426" y="6461390"/>
            <a:ext cx="5248323" cy="338554"/>
          </a:xfrm>
          <a:prstGeom prst="rect">
            <a:avLst/>
          </a:prstGeom>
          <a:noFill/>
        </p:spPr>
        <p:txBody>
          <a:bodyPr wrap="square" rtlCol="0">
            <a:spAutoFit/>
          </a:bodyPr>
          <a:lstStyle/>
          <a:p>
            <a:r>
              <a:rPr lang="en-US" sz="1600" dirty="0"/>
              <a:t>Photos: E. </a:t>
            </a:r>
            <a:r>
              <a:rPr lang="en-US" sz="1600" dirty="0" err="1"/>
              <a:t>Desotelle</a:t>
            </a:r>
            <a:endParaRPr lang="en-US" sz="1600" dirty="0"/>
          </a:p>
        </p:txBody>
      </p:sp>
    </p:spTree>
    <p:extLst>
      <p:ext uri="{BB962C8B-B14F-4D97-AF65-F5344CB8AC3E}">
        <p14:creationId xmlns:p14="http://schemas.microsoft.com/office/powerpoint/2010/main" val="35600432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Best practices for d-tape</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77420" y="1880761"/>
            <a:ext cx="5034879" cy="3356585"/>
          </a:xfrm>
          <a:prstGeom prst="rect">
            <a:avLst/>
          </a:prstGeom>
        </p:spPr>
      </p:pic>
      <p:sp>
        <p:nvSpPr>
          <p:cNvPr id="10" name="TextBox 9"/>
          <p:cNvSpPr txBox="1"/>
          <p:nvPr/>
        </p:nvSpPr>
        <p:spPr>
          <a:xfrm>
            <a:off x="3849084" y="5380747"/>
            <a:ext cx="1491550" cy="369332"/>
          </a:xfrm>
          <a:prstGeom prst="rect">
            <a:avLst/>
          </a:prstGeom>
          <a:solidFill>
            <a:schemeClr val="tx1">
              <a:lumMod val="85000"/>
              <a:lumOff val="15000"/>
            </a:schemeClr>
          </a:solidFill>
        </p:spPr>
        <p:txBody>
          <a:bodyPr wrap="square" rtlCol="0">
            <a:spAutoFit/>
          </a:bodyPr>
          <a:lstStyle/>
          <a:p>
            <a:pPr algn="ctr" defTabSz="914400"/>
            <a:r>
              <a:rPr lang="en-US" dirty="0">
                <a:solidFill>
                  <a:prstClr val="white"/>
                </a:solidFill>
              </a:rPr>
              <a:t>Correct!</a:t>
            </a:r>
          </a:p>
        </p:txBody>
      </p:sp>
      <p:sp>
        <p:nvSpPr>
          <p:cNvPr id="5" name="TextBox 4"/>
          <p:cNvSpPr txBox="1"/>
          <p:nvPr/>
        </p:nvSpPr>
        <p:spPr>
          <a:xfrm>
            <a:off x="435426" y="6461390"/>
            <a:ext cx="5248323" cy="338554"/>
          </a:xfrm>
          <a:prstGeom prst="rect">
            <a:avLst/>
          </a:prstGeom>
          <a:noFill/>
        </p:spPr>
        <p:txBody>
          <a:bodyPr wrap="square" rtlCol="0">
            <a:spAutoFit/>
          </a:bodyPr>
          <a:lstStyle/>
          <a:p>
            <a:r>
              <a:rPr lang="en-US" sz="1600" dirty="0"/>
              <a:t>Photos: E. </a:t>
            </a:r>
            <a:r>
              <a:rPr lang="en-US" sz="1600" dirty="0" err="1"/>
              <a:t>Desotelle</a:t>
            </a:r>
            <a:endParaRPr lang="en-US" sz="1600" dirty="0"/>
          </a:p>
        </p:txBody>
      </p:sp>
    </p:spTree>
    <p:extLst>
      <p:ext uri="{BB962C8B-B14F-4D97-AF65-F5344CB8AC3E}">
        <p14:creationId xmlns:p14="http://schemas.microsoft.com/office/powerpoint/2010/main" val="13415249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459892" y="1845734"/>
            <a:ext cx="5511693" cy="4577434"/>
          </a:xfrm>
          <a:prstGeom prst="rect">
            <a:avLst/>
          </a:prstGeom>
        </p:spPr>
      </p:pic>
      <p:sp>
        <p:nvSpPr>
          <p:cNvPr id="4" name="Title 3"/>
          <p:cNvSpPr>
            <a:spLocks noGrp="1"/>
          </p:cNvSpPr>
          <p:nvPr>
            <p:ph type="title"/>
          </p:nvPr>
        </p:nvSpPr>
        <p:spPr/>
        <p:txBody>
          <a:bodyPr/>
          <a:lstStyle/>
          <a:p>
            <a:r>
              <a:rPr lang="en-US" b="1" dirty="0">
                <a:latin typeface="Century Gothic" panose="020B0502020202020204" pitchFamily="34" charset="0"/>
              </a:rPr>
              <a:t>Best practices for d-tape</a:t>
            </a:r>
          </a:p>
        </p:txBody>
      </p:sp>
      <p:sp>
        <p:nvSpPr>
          <p:cNvPr id="5" name="Content Placeholder 4"/>
          <p:cNvSpPr>
            <a:spLocks noGrp="1"/>
          </p:cNvSpPr>
          <p:nvPr>
            <p:ph idx="1"/>
          </p:nvPr>
        </p:nvSpPr>
        <p:spPr>
          <a:xfrm>
            <a:off x="822960" y="1845733"/>
            <a:ext cx="2636932" cy="4458813"/>
          </a:xfrm>
        </p:spPr>
        <p:txBody>
          <a:bodyPr>
            <a:normAutofit lnSpcReduction="10000"/>
          </a:bodyPr>
          <a:lstStyle/>
          <a:p>
            <a:pPr>
              <a:buFont typeface="Arial"/>
              <a:buChar char="•"/>
            </a:pPr>
            <a:r>
              <a:rPr lang="en-US" dirty="0"/>
              <a:t> Read the tape in the proper direction</a:t>
            </a:r>
          </a:p>
          <a:p>
            <a:pPr>
              <a:buFont typeface="Arial"/>
              <a:buChar char="•"/>
            </a:pPr>
            <a:endParaRPr lang="en-US" dirty="0"/>
          </a:p>
          <a:p>
            <a:pPr>
              <a:buFont typeface="Arial"/>
              <a:buChar char="•"/>
            </a:pPr>
            <a:r>
              <a:rPr lang="en-US" dirty="0"/>
              <a:t>This diameter is 3.0 inches (2.97 rounded up)</a:t>
            </a:r>
          </a:p>
          <a:p>
            <a:pPr>
              <a:buFont typeface="Arial"/>
              <a:buChar char="•"/>
            </a:pPr>
            <a:endParaRPr lang="en-US" dirty="0"/>
          </a:p>
          <a:p>
            <a:pPr>
              <a:buFont typeface="Arial"/>
              <a:buChar char="•"/>
            </a:pPr>
            <a:r>
              <a:rPr lang="en-US" dirty="0"/>
              <a:t> Record DBH to nearest 1/10</a:t>
            </a:r>
            <a:r>
              <a:rPr lang="en-US" baseline="30000" dirty="0"/>
              <a:t>th</a:t>
            </a:r>
            <a:r>
              <a:rPr lang="en-US" dirty="0"/>
              <a:t> inch (tape shows 1/100</a:t>
            </a:r>
            <a:r>
              <a:rPr lang="en-US" baseline="30000" dirty="0"/>
              <a:t>th</a:t>
            </a:r>
            <a:r>
              <a:rPr lang="en-US" dirty="0"/>
              <a:t>)</a:t>
            </a:r>
          </a:p>
          <a:p>
            <a:pPr>
              <a:buFont typeface="Arial"/>
              <a:buChar char="•"/>
            </a:pPr>
            <a:endParaRPr lang="en-US" dirty="0"/>
          </a:p>
          <a:p>
            <a:pPr>
              <a:buFont typeface="Arial"/>
              <a:buChar char="•"/>
            </a:pPr>
            <a:r>
              <a:rPr lang="en-US" dirty="0"/>
              <a:t> Record DBH height in whole inches</a:t>
            </a:r>
          </a:p>
        </p:txBody>
      </p:sp>
      <p:sp>
        <p:nvSpPr>
          <p:cNvPr id="7" name="TextBox 6"/>
          <p:cNvSpPr txBox="1"/>
          <p:nvPr/>
        </p:nvSpPr>
        <p:spPr>
          <a:xfrm>
            <a:off x="5957113" y="3672786"/>
            <a:ext cx="1491550" cy="923330"/>
          </a:xfrm>
          <a:prstGeom prst="rect">
            <a:avLst/>
          </a:prstGeom>
          <a:solidFill>
            <a:schemeClr val="tx1">
              <a:lumMod val="85000"/>
              <a:lumOff val="15000"/>
            </a:schemeClr>
          </a:solidFill>
        </p:spPr>
        <p:txBody>
          <a:bodyPr wrap="square" rtlCol="0">
            <a:spAutoFit/>
          </a:bodyPr>
          <a:lstStyle/>
          <a:p>
            <a:pPr algn="ctr" defTabSz="914400"/>
            <a:r>
              <a:rPr lang="en-US" dirty="0">
                <a:solidFill>
                  <a:prstClr val="white"/>
                </a:solidFill>
              </a:rPr>
              <a:t>Measure where zero line hits</a:t>
            </a:r>
          </a:p>
        </p:txBody>
      </p:sp>
      <p:cxnSp>
        <p:nvCxnSpPr>
          <p:cNvPr id="8" name="Straight Arrow Connector 7"/>
          <p:cNvCxnSpPr/>
          <p:nvPr/>
        </p:nvCxnSpPr>
        <p:spPr>
          <a:xfrm>
            <a:off x="6702888" y="1977081"/>
            <a:ext cx="0" cy="815752"/>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2662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Best practices for d-tape</a:t>
            </a:r>
          </a:p>
        </p:txBody>
      </p:sp>
      <p:sp>
        <p:nvSpPr>
          <p:cNvPr id="5" name="Content Placeholder 4"/>
          <p:cNvSpPr>
            <a:spLocks noGrp="1"/>
          </p:cNvSpPr>
          <p:nvPr>
            <p:ph idx="1"/>
          </p:nvPr>
        </p:nvSpPr>
        <p:spPr>
          <a:xfrm>
            <a:off x="822959" y="1845734"/>
            <a:ext cx="7783159" cy="4023360"/>
          </a:xfrm>
        </p:spPr>
        <p:txBody>
          <a:bodyPr/>
          <a:lstStyle/>
          <a:p>
            <a:pPr>
              <a:buFont typeface="Arial"/>
              <a:buChar char="•"/>
            </a:pPr>
            <a:r>
              <a:rPr lang="en-US" dirty="0"/>
              <a:t> Keep the tape flat and untwisted</a:t>
            </a:r>
          </a:p>
          <a:p>
            <a:pPr marL="0" indent="0">
              <a:buNone/>
            </a:pPr>
            <a:endParaRPr lang="en-US" dirty="0"/>
          </a:p>
        </p:txBody>
      </p:sp>
      <p:cxnSp>
        <p:nvCxnSpPr>
          <p:cNvPr id="8" name="Straight Arrow Connector 7"/>
          <p:cNvCxnSpPr/>
          <p:nvPr/>
        </p:nvCxnSpPr>
        <p:spPr>
          <a:xfrm>
            <a:off x="3865606" y="3717722"/>
            <a:ext cx="3" cy="1159487"/>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12046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b="1" dirty="0">
                <a:latin typeface="Century Gothic" panose="020B0502020202020204" pitchFamily="34" charset="0"/>
              </a:rPr>
              <a:t>Special circumstances</a:t>
            </a:r>
          </a:p>
        </p:txBody>
      </p:sp>
    </p:spTree>
    <p:extLst>
      <p:ext uri="{BB962C8B-B14F-4D97-AF65-F5344CB8AC3E}">
        <p14:creationId xmlns:p14="http://schemas.microsoft.com/office/powerpoint/2010/main" val="30826589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2960" y="286604"/>
            <a:ext cx="7992334" cy="1450757"/>
          </a:xfrm>
        </p:spPr>
        <p:txBody>
          <a:bodyPr/>
          <a:lstStyle/>
          <a:p>
            <a:r>
              <a:rPr lang="en-US" b="1" dirty="0">
                <a:latin typeface="Century Gothic" panose="020B0502020202020204" pitchFamily="34" charset="0"/>
              </a:rPr>
              <a:t>Lumps and irregularities</a:t>
            </a:r>
            <a:br>
              <a:rPr lang="en-US" b="1" dirty="0">
                <a:latin typeface="Century Gothic" panose="020B0502020202020204" pitchFamily="34" charset="0"/>
              </a:rPr>
            </a:br>
            <a:r>
              <a:rPr lang="en-US" b="1" dirty="0">
                <a:latin typeface="Century Gothic" panose="020B0502020202020204" pitchFamily="34" charset="0"/>
              </a:rPr>
              <a:t>in trunk</a:t>
            </a:r>
          </a:p>
        </p:txBody>
      </p:sp>
      <p:sp>
        <p:nvSpPr>
          <p:cNvPr id="5" name="Content Placeholder 4"/>
          <p:cNvSpPr>
            <a:spLocks noGrp="1"/>
          </p:cNvSpPr>
          <p:nvPr>
            <p:ph idx="1"/>
          </p:nvPr>
        </p:nvSpPr>
        <p:spPr>
          <a:xfrm>
            <a:off x="822959" y="1845734"/>
            <a:ext cx="4358641" cy="4023360"/>
          </a:xfrm>
        </p:spPr>
        <p:txBody>
          <a:bodyPr/>
          <a:lstStyle/>
          <a:p>
            <a:pPr>
              <a:buFont typeface="Arial"/>
              <a:buChar char="•"/>
            </a:pPr>
            <a:r>
              <a:rPr lang="en-US" dirty="0"/>
              <a:t>Tree w/ Irregularities at 4.5 </a:t>
            </a:r>
            <a:r>
              <a:rPr lang="en-US" dirty="0" err="1"/>
              <a:t>ft</a:t>
            </a:r>
            <a:r>
              <a:rPr lang="en-US" dirty="0"/>
              <a:t> (54 in)</a:t>
            </a:r>
          </a:p>
          <a:p>
            <a:pPr>
              <a:buFont typeface="Arial"/>
              <a:buChar char="•"/>
            </a:pPr>
            <a:endParaRPr lang="en-US" dirty="0"/>
          </a:p>
          <a:p>
            <a:pPr>
              <a:buFont typeface="Arial"/>
              <a:buChar char="•"/>
            </a:pPr>
            <a:r>
              <a:rPr lang="en-US" dirty="0"/>
              <a:t>Irregularity = swelling, bump, depression, or small branches</a:t>
            </a:r>
          </a:p>
          <a:p>
            <a:pPr>
              <a:buFont typeface="Arial"/>
              <a:buChar char="•"/>
            </a:pPr>
            <a:endParaRPr lang="en-US" dirty="0"/>
          </a:p>
          <a:p>
            <a:pPr>
              <a:buFont typeface="Arial"/>
              <a:buChar char="•"/>
            </a:pPr>
            <a:r>
              <a:rPr lang="en-US" dirty="0"/>
              <a:t>Measure immediately above irregularity, where it ceases to affect normal trunk form</a:t>
            </a:r>
          </a:p>
          <a:p>
            <a:pPr>
              <a:buFont typeface="Arial"/>
              <a:buChar char="•"/>
            </a:pPr>
            <a:endParaRPr lang="en-US" dirty="0"/>
          </a:p>
        </p:txBody>
      </p:sp>
      <p:grpSp>
        <p:nvGrpSpPr>
          <p:cNvPr id="8" name="Group 7"/>
          <p:cNvGrpSpPr/>
          <p:nvPr/>
        </p:nvGrpSpPr>
        <p:grpSpPr>
          <a:xfrm>
            <a:off x="4833277" y="2167230"/>
            <a:ext cx="4310723" cy="3701864"/>
            <a:chOff x="4819127" y="2167230"/>
            <a:chExt cx="4310723" cy="3701864"/>
          </a:xfrm>
        </p:grpSpPr>
        <p:pic>
          <p:nvPicPr>
            <p:cNvPr id="3" name="Picture 2"/>
            <p:cNvPicPr>
              <a:picLocks noChangeAspect="1"/>
            </p:cNvPicPr>
            <p:nvPr/>
          </p:nvPicPr>
          <p:blipFill>
            <a:blip r:embed="rId2"/>
            <a:stretch>
              <a:fillRect/>
            </a:stretch>
          </p:blipFill>
          <p:spPr>
            <a:xfrm>
              <a:off x="4819127" y="2167230"/>
              <a:ext cx="4310723" cy="3701864"/>
            </a:xfrm>
            <a:prstGeom prst="rect">
              <a:avLst/>
            </a:prstGeom>
          </p:spPr>
        </p:pic>
        <p:sp>
          <p:nvSpPr>
            <p:cNvPr id="2" name="Rectangle 1"/>
            <p:cNvSpPr/>
            <p:nvPr/>
          </p:nvSpPr>
          <p:spPr>
            <a:xfrm>
              <a:off x="5055463" y="3927318"/>
              <a:ext cx="1059588" cy="397032"/>
            </a:xfrm>
            <a:prstGeom prst="rect">
              <a:avLst/>
            </a:prstGeom>
            <a:solidFill>
              <a:schemeClr val="bg1"/>
            </a:solidFill>
          </p:spPr>
          <p:txBody>
            <a:bodyPr wrap="square">
              <a:spAutoFit/>
            </a:bodyPr>
            <a:lstStyle/>
            <a:p>
              <a:pPr lvl="0" defTabSz="914400">
                <a:lnSpc>
                  <a:spcPct val="90000"/>
                </a:lnSpc>
                <a:spcBef>
                  <a:spcPts val="1200"/>
                </a:spcBef>
                <a:spcAft>
                  <a:spcPts val="200"/>
                </a:spcAft>
                <a:buClr>
                  <a:srgbClr val="D34817"/>
                </a:buClr>
                <a:buSzPct val="100000"/>
              </a:pPr>
              <a:r>
                <a:rPr lang="en-US" sz="2200" dirty="0">
                  <a:solidFill>
                    <a:prstClr val="black">
                      <a:lumMod val="75000"/>
                      <a:lumOff val="25000"/>
                    </a:prstClr>
                  </a:solidFill>
                </a:rPr>
                <a:t>(54 in)</a:t>
              </a:r>
            </a:p>
          </p:txBody>
        </p:sp>
      </p:grpSp>
    </p:spTree>
    <p:extLst>
      <p:ext uri="{BB962C8B-B14F-4D97-AF65-F5344CB8AC3E}">
        <p14:creationId xmlns:p14="http://schemas.microsoft.com/office/powerpoint/2010/main" val="25942509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2960" y="286604"/>
            <a:ext cx="7992334" cy="1450757"/>
          </a:xfrm>
        </p:spPr>
        <p:txBody>
          <a:bodyPr/>
          <a:lstStyle/>
          <a:p>
            <a:r>
              <a:rPr lang="en-US" b="1" dirty="0">
                <a:latin typeface="Century Gothic" panose="020B0502020202020204" pitchFamily="34" charset="0"/>
              </a:rPr>
              <a:t>Leaning tree</a:t>
            </a:r>
          </a:p>
        </p:txBody>
      </p:sp>
      <p:sp>
        <p:nvSpPr>
          <p:cNvPr id="5" name="Content Placeholder 4"/>
          <p:cNvSpPr>
            <a:spLocks noGrp="1"/>
          </p:cNvSpPr>
          <p:nvPr>
            <p:ph idx="1"/>
          </p:nvPr>
        </p:nvSpPr>
        <p:spPr>
          <a:xfrm>
            <a:off x="822959" y="1845734"/>
            <a:ext cx="7783159" cy="4023360"/>
          </a:xfrm>
        </p:spPr>
        <p:txBody>
          <a:bodyPr/>
          <a:lstStyle/>
          <a:p>
            <a:pPr>
              <a:buFont typeface="Arial"/>
              <a:buChar char="•"/>
            </a:pPr>
            <a:r>
              <a:rPr lang="en-US" dirty="0"/>
              <a:t> Measure perpendicular to trunk</a:t>
            </a:r>
          </a:p>
          <a:p>
            <a:pPr>
              <a:buFont typeface="Arial"/>
              <a:buChar char="•"/>
            </a:pPr>
            <a:r>
              <a:rPr lang="en-US" dirty="0"/>
              <a:t> Measure 4.5 </a:t>
            </a:r>
            <a:r>
              <a:rPr lang="en-US" dirty="0" err="1"/>
              <a:t>ft</a:t>
            </a:r>
            <a:r>
              <a:rPr lang="en-US" dirty="0"/>
              <a:t> from underside face of the trunk</a:t>
            </a: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61982" y="3028576"/>
            <a:ext cx="3129429" cy="2822939"/>
          </a:xfrm>
          <a:prstGeom prst="rect">
            <a:avLst/>
          </a:prstGeom>
        </p:spPr>
      </p:pic>
    </p:spTree>
    <p:extLst>
      <p:ext uri="{BB962C8B-B14F-4D97-AF65-F5344CB8AC3E}">
        <p14:creationId xmlns:p14="http://schemas.microsoft.com/office/powerpoint/2010/main" val="17635939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2960" y="286604"/>
            <a:ext cx="7992334" cy="1450757"/>
          </a:xfrm>
        </p:spPr>
        <p:txBody>
          <a:bodyPr/>
          <a:lstStyle/>
          <a:p>
            <a:r>
              <a:rPr lang="en-US" b="1" dirty="0">
                <a:latin typeface="Century Gothic" panose="020B0502020202020204" pitchFamily="34" charset="0"/>
              </a:rPr>
              <a:t>Multi-stem trees</a:t>
            </a:r>
          </a:p>
        </p:txBody>
      </p:sp>
      <p:pic>
        <p:nvPicPr>
          <p:cNvPr id="6" name="Picture 6"/>
          <p:cNvPicPr>
            <a:picLocks noChangeAspect="1" noChangeArrowheads="1"/>
          </p:cNvPicPr>
          <p:nvPr/>
        </p:nvPicPr>
        <p:blipFill>
          <a:blip r:embed="rId2" cstate="print"/>
          <a:srcRect/>
          <a:stretch>
            <a:fillRect/>
          </a:stretch>
        </p:blipFill>
        <p:spPr bwMode="auto">
          <a:xfrm>
            <a:off x="198514" y="2340429"/>
            <a:ext cx="2541058" cy="3108365"/>
          </a:xfrm>
          <a:prstGeom prst="rect">
            <a:avLst/>
          </a:prstGeom>
          <a:noFill/>
          <a:ln w="9525">
            <a:noFill/>
            <a:miter lim="800000"/>
            <a:headEnd/>
            <a:tailEnd/>
          </a:ln>
        </p:spPr>
      </p:pic>
      <p:pic>
        <p:nvPicPr>
          <p:cNvPr id="7" name="Picture 6" descr="DSC00636.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6200000">
            <a:off x="6015603" y="2615918"/>
            <a:ext cx="3098147" cy="2556734"/>
          </a:xfrm>
          <a:prstGeom prst="rect">
            <a:avLst/>
          </a:prstGeom>
        </p:spPr>
      </p:pic>
      <p:pic>
        <p:nvPicPr>
          <p:cNvPr id="8"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86934" y="2336213"/>
            <a:ext cx="2827918" cy="3106644"/>
          </a:xfrm>
          <a:prstGeom prst="rect">
            <a:avLst/>
          </a:prstGeom>
          <a:noFill/>
          <a:ln w="9525">
            <a:noFill/>
            <a:miter lim="800000"/>
            <a:headEnd/>
            <a:tailEnd/>
          </a:ln>
        </p:spPr>
      </p:pic>
    </p:spTree>
    <p:extLst>
      <p:ext uri="{BB962C8B-B14F-4D97-AF65-F5344CB8AC3E}">
        <p14:creationId xmlns:p14="http://schemas.microsoft.com/office/powerpoint/2010/main" val="19427036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2960" y="286604"/>
            <a:ext cx="7872805" cy="1450757"/>
          </a:xfrm>
        </p:spPr>
        <p:txBody>
          <a:bodyPr/>
          <a:lstStyle/>
          <a:p>
            <a:r>
              <a:rPr lang="en-US" b="1" dirty="0">
                <a:latin typeface="Century Gothic" panose="020B0502020202020204" pitchFamily="34" charset="0"/>
              </a:rPr>
              <a:t>Multi-stem trees</a:t>
            </a:r>
          </a:p>
        </p:txBody>
      </p:sp>
      <p:sp>
        <p:nvSpPr>
          <p:cNvPr id="5" name="Content Placeholder 4"/>
          <p:cNvSpPr>
            <a:spLocks noGrp="1"/>
          </p:cNvSpPr>
          <p:nvPr>
            <p:ph idx="1"/>
          </p:nvPr>
        </p:nvSpPr>
        <p:spPr>
          <a:xfrm>
            <a:off x="822959" y="1836208"/>
            <a:ext cx="5520691" cy="4031192"/>
          </a:xfrm>
        </p:spPr>
        <p:txBody>
          <a:bodyPr>
            <a:normAutofit/>
          </a:bodyPr>
          <a:lstStyle/>
          <a:p>
            <a:pPr>
              <a:buFont typeface="Arial"/>
              <a:buChar char="•"/>
            </a:pPr>
            <a:r>
              <a:rPr lang="en-US" dirty="0"/>
              <a:t> For trees that form at or below 4.5 </a:t>
            </a:r>
            <a:r>
              <a:rPr lang="en-US" dirty="0" err="1"/>
              <a:t>ft</a:t>
            </a:r>
            <a:r>
              <a:rPr lang="en-US" dirty="0"/>
              <a:t> (54 in)</a:t>
            </a:r>
          </a:p>
          <a:p>
            <a:pPr marL="0" indent="0">
              <a:buNone/>
            </a:pPr>
            <a:endParaRPr lang="en-US" sz="1300" dirty="0"/>
          </a:p>
          <a:p>
            <a:pPr>
              <a:buFont typeface="Arial"/>
              <a:buChar char="•"/>
            </a:pPr>
            <a:r>
              <a:rPr lang="en-US" dirty="0"/>
              <a:t>Measure the main trunk below the fork</a:t>
            </a:r>
          </a:p>
          <a:p>
            <a:pPr>
              <a:buFont typeface="Arial"/>
              <a:buChar char="•"/>
            </a:pPr>
            <a:endParaRPr lang="en-US" sz="1300" dirty="0"/>
          </a:p>
          <a:p>
            <a:pPr>
              <a:buFont typeface="Arial"/>
              <a:buChar char="•"/>
            </a:pPr>
            <a:r>
              <a:rPr lang="en-US" dirty="0"/>
              <a:t>Avoid any irregularities or swelling</a:t>
            </a:r>
          </a:p>
          <a:p>
            <a:pPr marL="201168" lvl="1" indent="0">
              <a:buNone/>
            </a:pPr>
            <a:endParaRPr lang="en-US" dirty="0"/>
          </a:p>
        </p:txBody>
      </p:sp>
      <p:pic>
        <p:nvPicPr>
          <p:cNvPr id="7"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l="39794" r="33695" b="10790"/>
          <a:stretch>
            <a:fillRect/>
          </a:stretch>
        </p:blipFill>
        <p:spPr bwMode="auto">
          <a:xfrm>
            <a:off x="6343650" y="1760056"/>
            <a:ext cx="2730474" cy="4053839"/>
          </a:xfrm>
          <a:prstGeom prst="rect">
            <a:avLst/>
          </a:prstGeom>
          <a:noFill/>
          <a:ln w="9525">
            <a:noFill/>
            <a:miter lim="800000"/>
            <a:headEnd/>
            <a:tailEnd/>
          </a:ln>
        </p:spPr>
      </p:pic>
    </p:spTree>
    <p:extLst>
      <p:ext uri="{BB962C8B-B14F-4D97-AF65-F5344CB8AC3E}">
        <p14:creationId xmlns:p14="http://schemas.microsoft.com/office/powerpoint/2010/main" val="2628296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2959" y="286604"/>
            <a:ext cx="7872805" cy="1450757"/>
          </a:xfrm>
        </p:spPr>
        <p:txBody>
          <a:bodyPr>
            <a:normAutofit fontScale="90000"/>
          </a:bodyPr>
          <a:lstStyle/>
          <a:p>
            <a:r>
              <a:rPr lang="en-US" b="1" dirty="0">
                <a:latin typeface="Century Gothic" panose="020B0502020202020204" pitchFamily="34" charset="0"/>
              </a:rPr>
              <a:t>Examples of multi-stem trees:</a:t>
            </a:r>
            <a:br>
              <a:rPr lang="en-US" b="1" dirty="0">
                <a:latin typeface="Century Gothic" panose="020B0502020202020204" pitchFamily="34" charset="0"/>
              </a:rPr>
            </a:br>
            <a:r>
              <a:rPr lang="en-US" b="1" dirty="0">
                <a:latin typeface="Century Gothic" panose="020B0502020202020204" pitchFamily="34" charset="0"/>
              </a:rPr>
              <a:t>Where would you measure?</a:t>
            </a:r>
          </a:p>
        </p:txBody>
      </p:sp>
      <p:sp>
        <p:nvSpPr>
          <p:cNvPr id="5" name="Content Placeholder 4"/>
          <p:cNvSpPr>
            <a:spLocks noGrp="1"/>
          </p:cNvSpPr>
          <p:nvPr>
            <p:ph idx="1"/>
          </p:nvPr>
        </p:nvSpPr>
        <p:spPr>
          <a:xfrm>
            <a:off x="822959" y="1845734"/>
            <a:ext cx="7783159" cy="4023360"/>
          </a:xfrm>
        </p:spPr>
        <p:txBody>
          <a:bodyPr/>
          <a:lstStyle/>
          <a:p>
            <a:pPr>
              <a:buFont typeface="Arial"/>
              <a:buChar char="•"/>
            </a:pPr>
            <a:r>
              <a:rPr lang="en-US" dirty="0"/>
              <a:t>Record 1 trunk for these species that tend to branch a lot around 4 </a:t>
            </a:r>
            <a:r>
              <a:rPr lang="en-US" dirty="0" err="1"/>
              <a:t>ft</a:t>
            </a:r>
            <a:endParaRPr lang="en-US" dirty="0"/>
          </a:p>
        </p:txBody>
      </p:sp>
      <p:pic>
        <p:nvPicPr>
          <p:cNvPr id="3" name="Picture 2"/>
          <p:cNvPicPr>
            <a:picLocks noChangeAspect="1"/>
          </p:cNvPicPr>
          <p:nvPr/>
        </p:nvPicPr>
        <p:blipFill>
          <a:blip r:embed="rId2"/>
          <a:stretch>
            <a:fillRect/>
          </a:stretch>
        </p:blipFill>
        <p:spPr>
          <a:xfrm>
            <a:off x="111602" y="2485517"/>
            <a:ext cx="8977174" cy="3161223"/>
          </a:xfrm>
          <a:prstGeom prst="rect">
            <a:avLst/>
          </a:prstGeom>
        </p:spPr>
      </p:pic>
      <p:sp>
        <p:nvSpPr>
          <p:cNvPr id="6" name="TextBox 5"/>
          <p:cNvSpPr txBox="1"/>
          <p:nvPr/>
        </p:nvSpPr>
        <p:spPr>
          <a:xfrm>
            <a:off x="435426" y="6461390"/>
            <a:ext cx="5248323" cy="338554"/>
          </a:xfrm>
          <a:prstGeom prst="rect">
            <a:avLst/>
          </a:prstGeom>
          <a:noFill/>
        </p:spPr>
        <p:txBody>
          <a:bodyPr wrap="square" rtlCol="0">
            <a:spAutoFit/>
          </a:bodyPr>
          <a:lstStyle/>
          <a:p>
            <a:r>
              <a:rPr lang="en-US" sz="1600" dirty="0"/>
              <a:t>Photos: J.P. Fristensky</a:t>
            </a:r>
          </a:p>
        </p:txBody>
      </p:sp>
    </p:spTree>
    <p:extLst>
      <p:ext uri="{BB962C8B-B14F-4D97-AF65-F5344CB8AC3E}">
        <p14:creationId xmlns:p14="http://schemas.microsoft.com/office/powerpoint/2010/main" val="7467710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2960" y="286604"/>
            <a:ext cx="7872805" cy="1450757"/>
          </a:xfrm>
        </p:spPr>
        <p:txBody>
          <a:bodyPr/>
          <a:lstStyle/>
          <a:p>
            <a:r>
              <a:rPr lang="en-US" b="1" dirty="0">
                <a:latin typeface="Century Gothic" panose="020B0502020202020204" pitchFamily="34" charset="0"/>
              </a:rPr>
              <a:t>DBH: final message</a:t>
            </a:r>
          </a:p>
        </p:txBody>
      </p:sp>
      <p:sp>
        <p:nvSpPr>
          <p:cNvPr id="5" name="Content Placeholder 4"/>
          <p:cNvSpPr>
            <a:spLocks noGrp="1"/>
          </p:cNvSpPr>
          <p:nvPr>
            <p:ph idx="1"/>
          </p:nvPr>
        </p:nvSpPr>
        <p:spPr>
          <a:xfrm>
            <a:off x="822959" y="1845734"/>
            <a:ext cx="7783159" cy="4023360"/>
          </a:xfrm>
        </p:spPr>
        <p:txBody>
          <a:bodyPr/>
          <a:lstStyle/>
          <a:p>
            <a:pPr>
              <a:buFont typeface="Arial"/>
              <a:buChar char="•"/>
            </a:pPr>
            <a:r>
              <a:rPr lang="en-US" dirty="0"/>
              <a:t> Rules are summarized in the “cheat sheet”</a:t>
            </a:r>
          </a:p>
          <a:p>
            <a:pPr>
              <a:buFont typeface="Arial"/>
              <a:buChar char="•"/>
            </a:pPr>
            <a:r>
              <a:rPr lang="en-US" dirty="0"/>
              <a:t> Research goal: re-measure for trunk growth</a:t>
            </a:r>
          </a:p>
        </p:txBody>
      </p:sp>
      <p:sp>
        <p:nvSpPr>
          <p:cNvPr id="6" name="Rectangle 5"/>
          <p:cNvSpPr/>
          <p:nvPr/>
        </p:nvSpPr>
        <p:spPr>
          <a:xfrm>
            <a:off x="814668" y="4777029"/>
            <a:ext cx="7791450" cy="830997"/>
          </a:xfrm>
          <a:prstGeom prst="rect">
            <a:avLst/>
          </a:prstGeom>
        </p:spPr>
        <p:txBody>
          <a:bodyPr wrap="square">
            <a:spAutoFit/>
          </a:bodyPr>
          <a:lstStyle/>
          <a:p>
            <a:r>
              <a:rPr lang="en-US" sz="2400" i="1" dirty="0">
                <a:solidFill>
                  <a:srgbClr val="FF0000"/>
                </a:solidFill>
              </a:rPr>
              <a:t>Not sure where exactly to record DBH?</a:t>
            </a:r>
          </a:p>
          <a:p>
            <a:r>
              <a:rPr lang="en-US" sz="2400" i="1" dirty="0">
                <a:solidFill>
                  <a:srgbClr val="FF0000"/>
                </a:solidFill>
              </a:rPr>
              <a:t>Don’t sweat it!  Record the height of the measurement.</a:t>
            </a:r>
          </a:p>
        </p:txBody>
      </p:sp>
    </p:spTree>
    <p:extLst>
      <p:ext uri="{BB962C8B-B14F-4D97-AF65-F5344CB8AC3E}">
        <p14:creationId xmlns:p14="http://schemas.microsoft.com/office/powerpoint/2010/main" val="29392364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2598820" y="286603"/>
            <a:ext cx="98862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7"/>
          <p:cNvSpPr/>
          <p:nvPr/>
        </p:nvSpPr>
        <p:spPr>
          <a:xfrm>
            <a:off x="705853" y="1540042"/>
            <a:ext cx="8101263" cy="44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9" name="Picture 6" descr="cid:image004.jpg@01D1E26A.FA916B60"/>
          <p:cNvPicPr>
            <a:picLocks noChangeAspect="1" noChangeArrowheads="1"/>
          </p:cNvPicPr>
          <p:nvPr/>
        </p:nvPicPr>
        <p:blipFill>
          <a:blip r:embed="rId2" r:link="rId3">
            <a:extLst>
              <a:ext uri="{28A0092B-C50C-407E-A947-70E740481C1C}">
                <a14:useLocalDpi xmlns:a14="http://schemas.microsoft.com/office/drawing/2010/main"/>
              </a:ext>
            </a:extLst>
          </a:blip>
          <a:srcRect/>
          <a:stretch>
            <a:fillRect/>
          </a:stretch>
        </p:blipFill>
        <p:spPr bwMode="auto">
          <a:xfrm>
            <a:off x="2598821" y="286604"/>
            <a:ext cx="4036140" cy="5873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519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Practice!</a:t>
            </a:r>
          </a:p>
        </p:txBody>
      </p:sp>
      <p:sp>
        <p:nvSpPr>
          <p:cNvPr id="5" name="Content Placeholder 4"/>
          <p:cNvSpPr>
            <a:spLocks noGrp="1"/>
          </p:cNvSpPr>
          <p:nvPr>
            <p:ph idx="1"/>
          </p:nvPr>
        </p:nvSpPr>
        <p:spPr>
          <a:xfrm>
            <a:off x="822959" y="1845734"/>
            <a:ext cx="7783159" cy="4023360"/>
          </a:xfrm>
        </p:spPr>
        <p:txBody>
          <a:bodyPr/>
          <a:lstStyle/>
          <a:p>
            <a:pPr>
              <a:buFont typeface="Arial"/>
              <a:buChar char="•"/>
            </a:pPr>
            <a:r>
              <a:rPr lang="en-US" dirty="0"/>
              <a:t> Measure diameter of your neighbor’s wrist</a:t>
            </a:r>
          </a:p>
        </p:txBody>
      </p:sp>
    </p:spTree>
    <p:extLst>
      <p:ext uri="{BB962C8B-B14F-4D97-AF65-F5344CB8AC3E}">
        <p14:creationId xmlns:p14="http://schemas.microsoft.com/office/powerpoint/2010/main" val="29917733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planting_18"/>
          <p:cNvPicPr>
            <a:picLocks noChangeAspect="1" noChangeArrowheads="1"/>
          </p:cNvPicPr>
          <p:nvPr/>
        </p:nvPicPr>
        <p:blipFill>
          <a:blip r:embed="rId2" cstate="email">
            <a:lum bright="-12000" contrast="6000"/>
            <a:extLst>
              <a:ext uri="{28A0092B-C50C-407E-A947-70E740481C1C}">
                <a14:useLocalDpi xmlns:a14="http://schemas.microsoft.com/office/drawing/2010/main"/>
              </a:ext>
            </a:extLst>
          </a:blip>
          <a:srcRect/>
          <a:stretch>
            <a:fillRect/>
          </a:stretch>
        </p:blipFill>
        <p:spPr>
          <a:xfrm>
            <a:off x="5410010" y="644575"/>
            <a:ext cx="3340100" cy="2189162"/>
          </a:xfrm>
          <a:prstGeom prst="rect">
            <a:avLst/>
          </a:prstGeom>
          <a:noFill/>
          <a:ln/>
        </p:spPr>
      </p:pic>
      <p:pic>
        <p:nvPicPr>
          <p:cNvPr id="6" name="Picture 7" descr="OVERMULCHE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a:xfrm>
            <a:off x="5410010" y="2935625"/>
            <a:ext cx="3251010" cy="2478682"/>
          </a:xfrm>
          <a:prstGeom prst="rect">
            <a:avLst/>
          </a:prstGeom>
          <a:noFill/>
          <a:ln/>
        </p:spPr>
      </p:pic>
      <p:sp>
        <p:nvSpPr>
          <p:cNvPr id="8" name="Subtitle 7"/>
          <p:cNvSpPr>
            <a:spLocks noGrp="1"/>
          </p:cNvSpPr>
          <p:nvPr>
            <p:ph type="subTitle" idx="1"/>
          </p:nvPr>
        </p:nvSpPr>
        <p:spPr>
          <a:xfrm>
            <a:off x="879475" y="476250"/>
            <a:ext cx="4140200" cy="1224697"/>
          </a:xfrm>
        </p:spPr>
        <p:txBody>
          <a:bodyPr anchor="b">
            <a:noAutofit/>
          </a:bodyPr>
          <a:lstStyle/>
          <a:p>
            <a:r>
              <a:rPr lang="en-US" sz="4800" dirty="0">
                <a:solidFill>
                  <a:schemeClr val="tx1"/>
                </a:solidFill>
                <a:latin typeface="Century Gothic" pitchFamily="34" charset="0"/>
              </a:rPr>
              <a:t>Mulch</a:t>
            </a:r>
          </a:p>
        </p:txBody>
      </p:sp>
      <p:graphicFrame>
        <p:nvGraphicFramePr>
          <p:cNvPr id="2" name="Table 1"/>
          <p:cNvGraphicFramePr>
            <a:graphicFrameLocks noGrp="1"/>
          </p:cNvGraphicFramePr>
          <p:nvPr>
            <p:extLst/>
          </p:nvPr>
        </p:nvGraphicFramePr>
        <p:xfrm>
          <a:off x="746124" y="2036814"/>
          <a:ext cx="4000501" cy="2840609"/>
        </p:xfrm>
        <a:graphic>
          <a:graphicData uri="http://schemas.openxmlformats.org/drawingml/2006/table">
            <a:tbl>
              <a:tblPr/>
              <a:tblGrid>
                <a:gridCol w="1277929">
                  <a:extLst>
                    <a:ext uri="{9D8B030D-6E8A-4147-A177-3AD203B41FA5}">
                      <a16:colId xmlns:a16="http://schemas.microsoft.com/office/drawing/2014/main" val="20000"/>
                    </a:ext>
                  </a:extLst>
                </a:gridCol>
                <a:gridCol w="2722572">
                  <a:extLst>
                    <a:ext uri="{9D8B030D-6E8A-4147-A177-3AD203B41FA5}">
                      <a16:colId xmlns:a16="http://schemas.microsoft.com/office/drawing/2014/main" val="20001"/>
                    </a:ext>
                  </a:extLst>
                </a:gridCol>
              </a:tblGrid>
              <a:tr h="373736">
                <a:tc>
                  <a:txBody>
                    <a:bodyPr/>
                    <a:lstStyle/>
                    <a:p>
                      <a:pPr marR="0" indent="0" algn="l" rtl="0">
                        <a:spcBef>
                          <a:spcPts val="0"/>
                        </a:spcBef>
                        <a:spcAft>
                          <a:spcPts val="0"/>
                        </a:spcAft>
                      </a:pPr>
                      <a:r>
                        <a:rPr lang="en-US" sz="1600" b="1" kern="1400" dirty="0">
                          <a:ln>
                            <a:noFill/>
                          </a:ln>
                          <a:solidFill>
                            <a:srgbClr val="000000"/>
                          </a:solidFill>
                          <a:effectLst/>
                          <a:latin typeface="Calibri" panose="020F0502020204030204" pitchFamily="34" charset="0"/>
                        </a:rPr>
                        <a:t>Category (Code)</a:t>
                      </a:r>
                      <a:endParaRPr lang="en-US" sz="1100" kern="1400" dirty="0">
                        <a:ln>
                          <a:noFill/>
                        </a:ln>
                        <a:solidFill>
                          <a:srgbClr val="000000"/>
                        </a:solidFill>
                        <a:effectLst/>
                        <a:latin typeface="Times New Roman" panose="02020603050405020304" pitchFamily="18" charset="0"/>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1600" b="1" kern="1400" dirty="0">
                          <a:ln>
                            <a:noFill/>
                          </a:ln>
                          <a:solidFill>
                            <a:srgbClr val="000000"/>
                          </a:solidFill>
                          <a:effectLst/>
                          <a:latin typeface="Calibri" panose="020F0502020204030204" pitchFamily="34" charset="0"/>
                        </a:rPr>
                        <a:t>Description</a:t>
                      </a:r>
                      <a:endParaRPr lang="en-US" sz="1100" kern="1400" dirty="0">
                        <a:ln>
                          <a:noFill/>
                        </a:ln>
                        <a:solidFill>
                          <a:srgbClr val="000000"/>
                        </a:solidFill>
                        <a:effectLst/>
                        <a:latin typeface="Times New Roman" panose="02020603050405020304" pitchFamily="18" charset="0"/>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53441">
                <a:tc>
                  <a:txBody>
                    <a:bodyPr/>
                    <a:lstStyle/>
                    <a:p>
                      <a:pPr marR="0" indent="0" algn="l" rtl="0">
                        <a:spcBef>
                          <a:spcPts val="0"/>
                        </a:spcBef>
                        <a:spcAft>
                          <a:spcPts val="0"/>
                        </a:spcAft>
                      </a:pPr>
                      <a:r>
                        <a:rPr lang="en-US" sz="1600" kern="1400" dirty="0">
                          <a:ln>
                            <a:noFill/>
                          </a:ln>
                          <a:solidFill>
                            <a:srgbClr val="000000"/>
                          </a:solidFill>
                          <a:effectLst/>
                          <a:latin typeface="Calibri" panose="020F0502020204030204" pitchFamily="34" charset="0"/>
                        </a:rPr>
                        <a:t>Good </a:t>
                      </a:r>
                      <a:r>
                        <a:rPr lang="en-US" sz="1600" kern="1400" dirty="0">
                          <a:ln>
                            <a:noFill/>
                          </a:ln>
                          <a:solidFill>
                            <a:srgbClr val="008000"/>
                          </a:solidFill>
                          <a:effectLst/>
                          <a:latin typeface="Calibri" panose="020F0502020204030204" pitchFamily="34" charset="0"/>
                        </a:rPr>
                        <a:t>(G)</a:t>
                      </a:r>
                      <a:endParaRPr lang="en-US" sz="1100" kern="1400" dirty="0">
                        <a:ln>
                          <a:noFill/>
                        </a:ln>
                        <a:solidFill>
                          <a:srgbClr val="000000"/>
                        </a:solidFill>
                        <a:effectLst/>
                        <a:latin typeface="Times New Roman" panose="02020603050405020304" pitchFamily="18" charset="0"/>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1600" kern="1400" dirty="0">
                          <a:ln>
                            <a:noFill/>
                          </a:ln>
                          <a:solidFill>
                            <a:srgbClr val="000000"/>
                          </a:solidFill>
                          <a:effectLst/>
                          <a:latin typeface="Calibri" panose="020F0502020204030204" pitchFamily="34" charset="0"/>
                        </a:rPr>
                        <a:t>2-4” deep, not touching tree</a:t>
                      </a:r>
                      <a:endParaRPr lang="en-US" sz="1100" kern="1400" dirty="0">
                        <a:ln>
                          <a:noFill/>
                        </a:ln>
                        <a:solidFill>
                          <a:srgbClr val="000000"/>
                        </a:solidFill>
                        <a:effectLst/>
                        <a:latin typeface="Times New Roman" panose="02020603050405020304" pitchFamily="18" charset="0"/>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4736">
                <a:tc>
                  <a:txBody>
                    <a:bodyPr/>
                    <a:lstStyle/>
                    <a:p>
                      <a:pPr marR="0" indent="0" algn="l" rtl="0">
                        <a:spcBef>
                          <a:spcPts val="0"/>
                        </a:spcBef>
                        <a:spcAft>
                          <a:spcPts val="0"/>
                        </a:spcAft>
                      </a:pPr>
                      <a:r>
                        <a:rPr lang="en-US" sz="1600" kern="1400" dirty="0">
                          <a:ln>
                            <a:noFill/>
                          </a:ln>
                          <a:solidFill>
                            <a:srgbClr val="000000"/>
                          </a:solidFill>
                          <a:effectLst/>
                          <a:latin typeface="Calibri" panose="020F0502020204030204" pitchFamily="34" charset="0"/>
                        </a:rPr>
                        <a:t>Too Little </a:t>
                      </a:r>
                      <a:r>
                        <a:rPr lang="en-US" sz="1600" kern="1400" dirty="0">
                          <a:ln>
                            <a:noFill/>
                          </a:ln>
                          <a:solidFill>
                            <a:srgbClr val="008000"/>
                          </a:solidFill>
                          <a:effectLst/>
                          <a:latin typeface="Calibri" panose="020F0502020204030204" pitchFamily="34" charset="0"/>
                        </a:rPr>
                        <a:t>(L)</a:t>
                      </a:r>
                      <a:endParaRPr lang="en-US" sz="1100" kern="1400" dirty="0">
                        <a:ln>
                          <a:noFill/>
                        </a:ln>
                        <a:solidFill>
                          <a:srgbClr val="000000"/>
                        </a:solidFill>
                        <a:effectLst/>
                        <a:latin typeface="Times New Roman" panose="02020603050405020304" pitchFamily="18" charset="0"/>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1600" kern="1400" dirty="0">
                          <a:ln>
                            <a:noFill/>
                          </a:ln>
                          <a:solidFill>
                            <a:srgbClr val="000000"/>
                          </a:solidFill>
                          <a:effectLst/>
                          <a:latin typeface="Calibri" panose="020F0502020204030204" pitchFamily="34" charset="0"/>
                        </a:rPr>
                        <a:t>Less than 2” deep, less than 1’ radius</a:t>
                      </a:r>
                      <a:endParaRPr lang="en-US" sz="1100" kern="1400" dirty="0">
                        <a:ln>
                          <a:noFill/>
                        </a:ln>
                        <a:solidFill>
                          <a:srgbClr val="000000"/>
                        </a:solidFill>
                        <a:effectLst/>
                        <a:latin typeface="Times New Roman" panose="02020603050405020304" pitchFamily="18" charset="0"/>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54736">
                <a:tc>
                  <a:txBody>
                    <a:bodyPr/>
                    <a:lstStyle/>
                    <a:p>
                      <a:pPr marR="0" indent="0" algn="l" rtl="0">
                        <a:spcBef>
                          <a:spcPts val="0"/>
                        </a:spcBef>
                        <a:spcAft>
                          <a:spcPts val="0"/>
                        </a:spcAft>
                      </a:pPr>
                      <a:r>
                        <a:rPr lang="en-US" sz="1600" kern="1400" dirty="0">
                          <a:ln>
                            <a:noFill/>
                          </a:ln>
                          <a:solidFill>
                            <a:srgbClr val="000000"/>
                          </a:solidFill>
                          <a:effectLst/>
                          <a:latin typeface="Calibri" panose="020F0502020204030204" pitchFamily="34" charset="0"/>
                        </a:rPr>
                        <a:t>Poorly Done </a:t>
                      </a:r>
                      <a:r>
                        <a:rPr lang="en-US" sz="1600" kern="1400" dirty="0">
                          <a:ln>
                            <a:noFill/>
                          </a:ln>
                          <a:solidFill>
                            <a:srgbClr val="008000"/>
                          </a:solidFill>
                          <a:effectLst/>
                          <a:latin typeface="Calibri" panose="020F0502020204030204" pitchFamily="34" charset="0"/>
                        </a:rPr>
                        <a:t>(P)</a:t>
                      </a:r>
                      <a:endParaRPr lang="en-US" sz="1100" kern="1400" dirty="0">
                        <a:ln>
                          <a:noFill/>
                        </a:ln>
                        <a:solidFill>
                          <a:srgbClr val="000000"/>
                        </a:solidFill>
                        <a:effectLst/>
                        <a:latin typeface="Times New Roman" panose="02020603050405020304" pitchFamily="18" charset="0"/>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1600" kern="1400" dirty="0">
                          <a:ln>
                            <a:noFill/>
                          </a:ln>
                          <a:solidFill>
                            <a:srgbClr val="000000"/>
                          </a:solidFill>
                          <a:effectLst/>
                          <a:latin typeface="Calibri" panose="020F0502020204030204" pitchFamily="34" charset="0"/>
                        </a:rPr>
                        <a:t>More than 4” deep and/or touching tree, volcano mulching</a:t>
                      </a:r>
                      <a:endParaRPr lang="en-US" sz="1100" kern="1400" dirty="0">
                        <a:ln>
                          <a:noFill/>
                        </a:ln>
                        <a:solidFill>
                          <a:srgbClr val="000000"/>
                        </a:solidFill>
                        <a:effectLst/>
                        <a:latin typeface="Times New Roman" panose="02020603050405020304" pitchFamily="18" charset="0"/>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24789">
                <a:tc>
                  <a:txBody>
                    <a:bodyPr/>
                    <a:lstStyle/>
                    <a:p>
                      <a:pPr marR="0" indent="0" algn="l" rtl="0">
                        <a:spcBef>
                          <a:spcPts val="0"/>
                        </a:spcBef>
                        <a:spcAft>
                          <a:spcPts val="0"/>
                        </a:spcAft>
                      </a:pPr>
                      <a:r>
                        <a:rPr lang="en-US" sz="1600" kern="1400" dirty="0">
                          <a:ln>
                            <a:noFill/>
                          </a:ln>
                          <a:solidFill>
                            <a:srgbClr val="000000"/>
                          </a:solidFill>
                          <a:effectLst/>
                          <a:latin typeface="Calibri" panose="020F0502020204030204" pitchFamily="34" charset="0"/>
                        </a:rPr>
                        <a:t>None </a:t>
                      </a:r>
                      <a:r>
                        <a:rPr lang="en-US" sz="1600" kern="1400" dirty="0">
                          <a:ln>
                            <a:noFill/>
                          </a:ln>
                          <a:solidFill>
                            <a:srgbClr val="008000"/>
                          </a:solidFill>
                          <a:effectLst/>
                          <a:latin typeface="Calibri" panose="020F0502020204030204" pitchFamily="34" charset="0"/>
                        </a:rPr>
                        <a:t>(N)</a:t>
                      </a:r>
                      <a:endParaRPr lang="en-US" sz="1100" kern="1400" dirty="0">
                        <a:ln>
                          <a:noFill/>
                        </a:ln>
                        <a:solidFill>
                          <a:srgbClr val="000000"/>
                        </a:solidFill>
                        <a:effectLst/>
                        <a:latin typeface="Times New Roman" panose="02020603050405020304" pitchFamily="18" charset="0"/>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R="0" indent="0" algn="l" rtl="0">
                        <a:spcBef>
                          <a:spcPts val="0"/>
                        </a:spcBef>
                        <a:spcAft>
                          <a:spcPts val="0"/>
                        </a:spcAft>
                      </a:pPr>
                      <a:r>
                        <a:rPr lang="en-US" sz="1600" kern="1400" dirty="0">
                          <a:ln>
                            <a:noFill/>
                          </a:ln>
                          <a:solidFill>
                            <a:srgbClr val="000000"/>
                          </a:solidFill>
                          <a:effectLst/>
                          <a:latin typeface="Calibri" panose="020F0502020204030204" pitchFamily="34" charset="0"/>
                        </a:rPr>
                        <a:t>No organic material present (wood chips, shredded bark, compost, leaves)</a:t>
                      </a:r>
                      <a:endParaRPr lang="en-US" sz="1100" kern="1400" dirty="0">
                        <a:ln>
                          <a:noFill/>
                        </a:ln>
                        <a:solidFill>
                          <a:srgbClr val="000000"/>
                        </a:solidFill>
                        <a:effectLst/>
                        <a:latin typeface="Times New Roman" panose="02020603050405020304" pitchFamily="18" charset="0"/>
                      </a:endParaRPr>
                    </a:p>
                  </a:txBody>
                  <a:tcPr marL="36576" marR="36576" marT="36576" marB="3657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 name="Control 1"/>
          <p:cNvSpPr>
            <a:spLocks noChangeArrowheads="1" noChangeShapeType="1"/>
          </p:cNvSpPr>
          <p:nvPr/>
        </p:nvSpPr>
        <p:spPr bwMode="auto">
          <a:xfrm>
            <a:off x="3051175" y="10191750"/>
            <a:ext cx="4000500" cy="202247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0074984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idx="4294967295"/>
          </p:nvPr>
        </p:nvSpPr>
        <p:spPr>
          <a:xfrm>
            <a:off x="662941" y="361915"/>
            <a:ext cx="4114800" cy="2697753"/>
          </a:xfrm>
          <a:prstGeom prst="rect">
            <a:avLst/>
          </a:prstGeom>
        </p:spPr>
        <p:txBody>
          <a:bodyPr>
            <a:noAutofit/>
          </a:bodyPr>
          <a:lstStyle/>
          <a:p>
            <a:r>
              <a:rPr lang="en-US" b="1" dirty="0">
                <a:latin typeface="Century Gothic" pitchFamily="34" charset="0"/>
              </a:rPr>
              <a:t>Bad</a:t>
            </a:r>
            <a:br>
              <a:rPr lang="en-US" b="1" dirty="0">
                <a:latin typeface="Century Gothic" pitchFamily="34" charset="0"/>
              </a:rPr>
            </a:br>
            <a:r>
              <a:rPr lang="en-US" b="1" dirty="0">
                <a:latin typeface="Century Gothic" pitchFamily="34" charset="0"/>
              </a:rPr>
              <a:t>Mulching…</a:t>
            </a:r>
            <a:br>
              <a:rPr lang="en-US" b="1" dirty="0">
                <a:latin typeface="Century Gothic" pitchFamily="34" charset="0"/>
              </a:rPr>
            </a:br>
            <a:r>
              <a:rPr lang="en-US" dirty="0">
                <a:latin typeface="Century Gothic" pitchFamily="34" charset="0"/>
              </a:rPr>
              <a:t>Mulch</a:t>
            </a:r>
            <a:br>
              <a:rPr lang="en-US" dirty="0">
                <a:latin typeface="Century Gothic" pitchFamily="34" charset="0"/>
              </a:rPr>
            </a:br>
            <a:r>
              <a:rPr lang="en-US" dirty="0">
                <a:latin typeface="Century Gothic" pitchFamily="34" charset="0"/>
              </a:rPr>
              <a:t>Volcano</a:t>
            </a:r>
            <a:endParaRPr lang="en-US" dirty="0"/>
          </a:p>
        </p:txBody>
      </p:sp>
      <p:pic>
        <p:nvPicPr>
          <p:cNvPr id="4" name="Picture 3" descr="planting_5"/>
          <p:cNvPicPr>
            <a:picLocks noChangeAspect="1" noChangeArrowheads="1"/>
          </p:cNvPicPr>
          <p:nvPr/>
        </p:nvPicPr>
        <p:blipFill>
          <a:blip r:embed="rId2" cstate="screen">
            <a:lum bright="-12000" contrast="24000"/>
            <a:extLst>
              <a:ext uri="{28A0092B-C50C-407E-A947-70E740481C1C}">
                <a14:useLocalDpi xmlns:a14="http://schemas.microsoft.com/office/drawing/2010/main"/>
              </a:ext>
            </a:extLst>
          </a:blip>
          <a:srcRect/>
          <a:stretch>
            <a:fillRect/>
          </a:stretch>
        </p:blipFill>
        <p:spPr bwMode="auto">
          <a:xfrm>
            <a:off x="4312096" y="190465"/>
            <a:ext cx="4386134" cy="6436174"/>
          </a:xfrm>
          <a:prstGeom prst="rect">
            <a:avLst/>
          </a:prstGeom>
          <a:noFill/>
          <a:ln w="9525">
            <a:noFill/>
            <a:miter lim="800000"/>
            <a:headEnd/>
            <a:tailEnd/>
          </a:ln>
        </p:spPr>
      </p:pic>
      <p:sp>
        <p:nvSpPr>
          <p:cNvPr id="5" name="Rectangle 4"/>
          <p:cNvSpPr/>
          <p:nvPr/>
        </p:nvSpPr>
        <p:spPr>
          <a:xfrm>
            <a:off x="662941" y="4127451"/>
            <a:ext cx="2781339" cy="584775"/>
          </a:xfrm>
          <a:prstGeom prst="rect">
            <a:avLst/>
          </a:prstGeom>
        </p:spPr>
        <p:txBody>
          <a:bodyPr wrap="none">
            <a:spAutoFit/>
          </a:bodyPr>
          <a:lstStyle/>
          <a:p>
            <a:pPr lvl="0"/>
            <a:r>
              <a:rPr lang="en-US" sz="3200" kern="1400" dirty="0">
                <a:solidFill>
                  <a:srgbClr val="000000"/>
                </a:solidFill>
                <a:latin typeface="Calibri" panose="020F0502020204030204" pitchFamily="34" charset="0"/>
              </a:rPr>
              <a:t>Poorly Done </a:t>
            </a:r>
            <a:r>
              <a:rPr lang="en-US" sz="3200" kern="1400" dirty="0">
                <a:solidFill>
                  <a:srgbClr val="008000"/>
                </a:solidFill>
                <a:latin typeface="Calibri" panose="020F0502020204030204" pitchFamily="34" charset="0"/>
              </a:rPr>
              <a:t>(P)</a:t>
            </a:r>
            <a:endParaRPr lang="en-US" sz="2000" kern="14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71503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idx="4294967295"/>
          </p:nvPr>
        </p:nvSpPr>
        <p:spPr>
          <a:xfrm>
            <a:off x="788670" y="525780"/>
            <a:ext cx="6999288" cy="960120"/>
          </a:xfrm>
          <a:prstGeom prst="rect">
            <a:avLst/>
          </a:prstGeom>
        </p:spPr>
        <p:txBody>
          <a:bodyPr/>
          <a:lstStyle/>
          <a:p>
            <a:r>
              <a:rPr lang="en-US" sz="5400" b="1" dirty="0">
                <a:latin typeface="Century Gothic" pitchFamily="34" charset="0"/>
              </a:rPr>
              <a:t>Looking</a:t>
            </a:r>
            <a:r>
              <a:rPr lang="en-US" dirty="0">
                <a:latin typeface="Century Gothic" pitchFamily="34" charset="0"/>
              </a:rPr>
              <a:t> </a:t>
            </a:r>
            <a:r>
              <a:rPr lang="en-US" sz="5400" b="1" dirty="0">
                <a:latin typeface="Century Gothic" pitchFamily="34" charset="0"/>
              </a:rPr>
              <a:t>Good!</a:t>
            </a:r>
            <a:endParaRPr lang="en-US" sz="4000" b="1" dirty="0">
              <a:latin typeface="Century Gothic" pitchFamily="34" charset="0"/>
            </a:endParaRPr>
          </a:p>
        </p:txBody>
      </p:sp>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529263" y="2003524"/>
            <a:ext cx="5466147" cy="4248685"/>
          </a:xfrm>
          <a:prstGeom prst="rect">
            <a:avLst/>
          </a:prstGeom>
        </p:spPr>
      </p:pic>
      <p:sp>
        <p:nvSpPr>
          <p:cNvPr id="7" name="Rectangle 6"/>
          <p:cNvSpPr/>
          <p:nvPr/>
        </p:nvSpPr>
        <p:spPr>
          <a:xfrm>
            <a:off x="788671" y="3578187"/>
            <a:ext cx="1931670" cy="584775"/>
          </a:xfrm>
          <a:prstGeom prst="rect">
            <a:avLst/>
          </a:prstGeom>
        </p:spPr>
        <p:txBody>
          <a:bodyPr wrap="square">
            <a:spAutoFit/>
          </a:bodyPr>
          <a:lstStyle/>
          <a:p>
            <a:r>
              <a:rPr lang="en-US" sz="3200" kern="1400" dirty="0">
                <a:solidFill>
                  <a:srgbClr val="000000"/>
                </a:solidFill>
                <a:latin typeface="Calibri" panose="020F0502020204030204" pitchFamily="34" charset="0"/>
              </a:rPr>
              <a:t>Good </a:t>
            </a:r>
            <a:r>
              <a:rPr lang="en-US" sz="3200" kern="1400" dirty="0">
                <a:solidFill>
                  <a:srgbClr val="008000"/>
                </a:solidFill>
                <a:latin typeface="Calibri" panose="020F0502020204030204" pitchFamily="34" charset="0"/>
              </a:rPr>
              <a:t>(G)</a:t>
            </a:r>
            <a:endParaRPr lang="en-US" sz="2000" kern="14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67972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822960" y="286604"/>
            <a:ext cx="7543800" cy="1450757"/>
          </a:xfrm>
          <a:prstGeom prst="rect">
            <a:avLst/>
          </a:prstGeom>
        </p:spPr>
        <p:txBody>
          <a:bodyPr anchor="b" anchorCtr="0"/>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b="1" dirty="0">
                <a:latin typeface="Century Gothic" panose="020B0502020202020204" pitchFamily="34" charset="0"/>
              </a:rPr>
              <a:t>Mulch?</a:t>
            </a:r>
          </a:p>
        </p:txBody>
      </p:sp>
      <p:sp>
        <p:nvSpPr>
          <p:cNvPr id="8" name="Rectangle 7"/>
          <p:cNvSpPr/>
          <p:nvPr/>
        </p:nvSpPr>
        <p:spPr>
          <a:xfrm>
            <a:off x="822960" y="5698101"/>
            <a:ext cx="2274569" cy="584775"/>
          </a:xfrm>
          <a:prstGeom prst="rect">
            <a:avLst/>
          </a:prstGeom>
        </p:spPr>
        <p:txBody>
          <a:bodyPr wrap="square">
            <a:spAutoFit/>
          </a:bodyPr>
          <a:lstStyle/>
          <a:p>
            <a:r>
              <a:rPr lang="en-US" sz="3200" kern="1400" dirty="0">
                <a:solidFill>
                  <a:srgbClr val="000000"/>
                </a:solidFill>
                <a:latin typeface="Calibri" panose="020F0502020204030204" pitchFamily="34" charset="0"/>
              </a:rPr>
              <a:t>Too Little </a:t>
            </a:r>
            <a:r>
              <a:rPr lang="en-US" sz="3200" kern="1400" dirty="0">
                <a:solidFill>
                  <a:srgbClr val="008000"/>
                </a:solidFill>
                <a:latin typeface="Calibri" panose="020F0502020204030204" pitchFamily="34" charset="0"/>
              </a:rPr>
              <a:t>(L)</a:t>
            </a:r>
            <a:endParaRPr lang="en-US" sz="2000" kern="1400" dirty="0">
              <a:solidFill>
                <a:srgbClr val="000000"/>
              </a:solidFill>
              <a:latin typeface="Times New Roman" panose="02020603050405020304" pitchFamily="18" charset="0"/>
            </a:endParaRPr>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852160" y="107512"/>
            <a:ext cx="2960370" cy="6590961"/>
          </a:xfrm>
          <a:prstGeom prst="rect">
            <a:avLst/>
          </a:prstGeom>
        </p:spPr>
      </p:pic>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88670" y="1826907"/>
            <a:ext cx="5440680" cy="3452912"/>
          </a:xfrm>
          <a:prstGeom prst="rect">
            <a:avLst/>
          </a:prstGeom>
          <a:effectLst>
            <a:outerShdw blurRad="76200" dist="76200" dir="2700000" algn="tl" rotWithShape="0">
              <a:prstClr val="black">
                <a:alpha val="50000"/>
              </a:prstClr>
            </a:outerShdw>
          </a:effectLst>
        </p:spPr>
      </p:pic>
    </p:spTree>
    <p:extLst>
      <p:ext uri="{BB962C8B-B14F-4D97-AF65-F5344CB8AC3E}">
        <p14:creationId xmlns:p14="http://schemas.microsoft.com/office/powerpoint/2010/main" val="2544102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idx="4294967295"/>
          </p:nvPr>
        </p:nvSpPr>
        <p:spPr>
          <a:xfrm>
            <a:off x="800101" y="878206"/>
            <a:ext cx="6999287" cy="846137"/>
          </a:xfrm>
          <a:prstGeom prst="rect">
            <a:avLst/>
          </a:prstGeom>
        </p:spPr>
        <p:txBody>
          <a:bodyPr>
            <a:normAutofit/>
          </a:bodyPr>
          <a:lstStyle/>
          <a:p>
            <a:r>
              <a:rPr lang="en-US" b="1" dirty="0">
                <a:latin typeface="Century Gothic" pitchFamily="34" charset="0"/>
              </a:rPr>
              <a:t>Comments/Notes</a:t>
            </a:r>
          </a:p>
        </p:txBody>
      </p:sp>
      <p:pic>
        <p:nvPicPr>
          <p:cNvPr id="5" name="Picture 2" descr="DSCF005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85950" y="2963598"/>
            <a:ext cx="2666330" cy="3635905"/>
          </a:xfrm>
          <a:prstGeom prst="rect">
            <a:avLst/>
          </a:prstGeom>
          <a:noFill/>
          <a:ln w="9525">
            <a:noFill/>
            <a:miter lim="800000"/>
            <a:headEnd/>
            <a:tailEnd/>
          </a:ln>
        </p:spPr>
      </p:pic>
      <p:sp>
        <p:nvSpPr>
          <p:cNvPr id="8" name="TextBox 7"/>
          <p:cNvSpPr txBox="1"/>
          <p:nvPr/>
        </p:nvSpPr>
        <p:spPr>
          <a:xfrm>
            <a:off x="376372" y="3958336"/>
            <a:ext cx="1509578" cy="1569660"/>
          </a:xfrm>
          <a:prstGeom prst="rect">
            <a:avLst/>
          </a:prstGeom>
          <a:noFill/>
        </p:spPr>
        <p:txBody>
          <a:bodyPr wrap="square" rtlCol="0">
            <a:spAutoFit/>
          </a:bodyPr>
          <a:lstStyle/>
          <a:p>
            <a:r>
              <a:rPr lang="en-US" sz="2400" b="1" dirty="0">
                <a:latin typeface="Bradley Hand ITC" pitchFamily="66" charset="0"/>
              </a:rPr>
              <a:t>Protective fence too close the tree</a:t>
            </a:r>
          </a:p>
        </p:txBody>
      </p:sp>
      <p:pic>
        <p:nvPicPr>
          <p:cNvPr id="10" name="Picture 4" descr="0004"/>
          <p:cNvPicPr>
            <a:picLocks noChangeAspect="1" noChangeArrowheads="1"/>
          </p:cNvPicPr>
          <p:nvPr/>
        </p:nvPicPr>
        <p:blipFill>
          <a:blip r:embed="rId3" cstate="email">
            <a:lum bright="10000"/>
            <a:extLst>
              <a:ext uri="{28A0092B-C50C-407E-A947-70E740481C1C}">
                <a14:useLocalDpi xmlns:a14="http://schemas.microsoft.com/office/drawing/2010/main"/>
              </a:ext>
            </a:extLst>
          </a:blip>
          <a:srcRect/>
          <a:stretch>
            <a:fillRect/>
          </a:stretch>
        </p:blipFill>
        <p:spPr>
          <a:xfrm>
            <a:off x="4634864" y="2960886"/>
            <a:ext cx="2451735" cy="3638617"/>
          </a:xfrm>
          <a:prstGeom prst="rect">
            <a:avLst/>
          </a:prstGeom>
          <a:noFill/>
          <a:ln/>
        </p:spPr>
      </p:pic>
      <p:sp>
        <p:nvSpPr>
          <p:cNvPr id="13" name="Rectangle 12"/>
          <p:cNvSpPr/>
          <p:nvPr/>
        </p:nvSpPr>
        <p:spPr>
          <a:xfrm>
            <a:off x="7172108" y="3986289"/>
            <a:ext cx="1971892" cy="1200329"/>
          </a:xfrm>
          <a:prstGeom prst="rect">
            <a:avLst/>
          </a:prstGeom>
        </p:spPr>
        <p:txBody>
          <a:bodyPr wrap="square">
            <a:spAutoFit/>
          </a:bodyPr>
          <a:lstStyle/>
          <a:p>
            <a:r>
              <a:rPr lang="en-US" sz="2400" b="1" dirty="0">
                <a:latin typeface="Bradley Hand ITC" pitchFamily="66" charset="0"/>
              </a:rPr>
              <a:t>Constraints are girdling trunk</a:t>
            </a:r>
          </a:p>
        </p:txBody>
      </p:sp>
      <p:sp>
        <p:nvSpPr>
          <p:cNvPr id="2" name="TextBox 1"/>
          <p:cNvSpPr txBox="1"/>
          <p:nvPr/>
        </p:nvSpPr>
        <p:spPr>
          <a:xfrm>
            <a:off x="800101" y="1724343"/>
            <a:ext cx="7669529"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t>Insert any relevant comments to provide any needed clarification on data collected or other general information not captured elsewhere</a:t>
            </a:r>
          </a:p>
        </p:txBody>
      </p:sp>
    </p:spTree>
    <p:extLst>
      <p:ext uri="{BB962C8B-B14F-4D97-AF65-F5344CB8AC3E}">
        <p14:creationId xmlns:p14="http://schemas.microsoft.com/office/powerpoint/2010/main" val="20267798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General tips</a:t>
            </a:r>
          </a:p>
        </p:txBody>
      </p:sp>
      <p:sp>
        <p:nvSpPr>
          <p:cNvPr id="5" name="Content Placeholder 4"/>
          <p:cNvSpPr>
            <a:spLocks noGrp="1"/>
          </p:cNvSpPr>
          <p:nvPr>
            <p:ph idx="1"/>
          </p:nvPr>
        </p:nvSpPr>
        <p:spPr>
          <a:xfrm>
            <a:off x="933450" y="1845734"/>
            <a:ext cx="7672668" cy="4023360"/>
          </a:xfrm>
        </p:spPr>
        <p:txBody>
          <a:bodyPr>
            <a:normAutofit/>
          </a:bodyPr>
          <a:lstStyle/>
          <a:p>
            <a:pPr>
              <a:buFont typeface="Arial" panose="020B0604020202020204" pitchFamily="34" charset="0"/>
              <a:buChar char="•"/>
            </a:pPr>
            <a:r>
              <a:rPr lang="en-US" sz="2400" dirty="0"/>
              <a:t> Walk around the tree to evaluate crown vigor and look for irregularities that affect DBH</a:t>
            </a:r>
          </a:p>
          <a:p>
            <a:pPr>
              <a:buFont typeface="Arial" panose="020B0604020202020204" pitchFamily="34" charset="0"/>
              <a:buChar char="•"/>
            </a:pPr>
            <a:r>
              <a:rPr lang="en-US" sz="2400" dirty="0"/>
              <a:t> Data recorder should repeat information back to partner</a:t>
            </a:r>
          </a:p>
        </p:txBody>
      </p:sp>
    </p:spTree>
    <p:extLst>
      <p:ext uri="{BB962C8B-B14F-4D97-AF65-F5344CB8AC3E}">
        <p14:creationId xmlns:p14="http://schemas.microsoft.com/office/powerpoint/2010/main" val="29571250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Safety &amp; Pedestrians</a:t>
            </a:r>
          </a:p>
        </p:txBody>
      </p:sp>
      <p:sp>
        <p:nvSpPr>
          <p:cNvPr id="5" name="Content Placeholder 4"/>
          <p:cNvSpPr>
            <a:spLocks noGrp="1"/>
          </p:cNvSpPr>
          <p:nvPr>
            <p:ph idx="1"/>
          </p:nvPr>
        </p:nvSpPr>
        <p:spPr>
          <a:xfrm>
            <a:off x="933450" y="1845734"/>
            <a:ext cx="7672668" cy="4023360"/>
          </a:xfrm>
        </p:spPr>
        <p:txBody>
          <a:bodyPr>
            <a:normAutofit/>
          </a:bodyPr>
          <a:lstStyle/>
          <a:p>
            <a:pPr>
              <a:buFont typeface="Arial" panose="020B0604020202020204" pitchFamily="34" charset="0"/>
              <a:buChar char="•"/>
            </a:pPr>
            <a:r>
              <a:rPr lang="en-US" sz="2800" dirty="0"/>
              <a:t> Be aware of your surroundings</a:t>
            </a:r>
          </a:p>
          <a:p>
            <a:pPr>
              <a:buFont typeface="Arial" panose="020B0604020202020204" pitchFamily="34" charset="0"/>
              <a:buChar char="•"/>
            </a:pPr>
            <a:r>
              <a:rPr lang="en-US" sz="2800" dirty="0"/>
              <a:t> Be careful of cars!</a:t>
            </a:r>
          </a:p>
          <a:p>
            <a:pPr>
              <a:buFont typeface="Arial" panose="020B0604020202020204" pitchFamily="34" charset="0"/>
              <a:buChar char="•"/>
            </a:pPr>
            <a:r>
              <a:rPr lang="en-US" sz="2800" dirty="0"/>
              <a:t> If someone is bothering you, leave</a:t>
            </a:r>
          </a:p>
          <a:p>
            <a:pPr>
              <a:buFont typeface="Arial" panose="020B0604020202020204" pitchFamily="34" charset="0"/>
              <a:buChar char="•"/>
            </a:pPr>
            <a:r>
              <a:rPr lang="en-US" sz="2800" dirty="0"/>
              <a:t> Stay hydrated</a:t>
            </a:r>
          </a:p>
          <a:p>
            <a:pPr>
              <a:buFont typeface="Arial" panose="020B0604020202020204" pitchFamily="34" charset="0"/>
              <a:buChar char="•"/>
            </a:pPr>
            <a:r>
              <a:rPr lang="en-US" sz="2800" dirty="0"/>
              <a:t> For questions about tree planting, removal, and maintenance, contact Erik Josephson, municipal arborist</a:t>
            </a:r>
          </a:p>
        </p:txBody>
      </p:sp>
    </p:spTree>
    <p:extLst>
      <p:ext uri="{BB962C8B-B14F-4D97-AF65-F5344CB8AC3E}">
        <p14:creationId xmlns:p14="http://schemas.microsoft.com/office/powerpoint/2010/main" val="42254178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Questions?</a:t>
            </a:r>
          </a:p>
        </p:txBody>
      </p:sp>
    </p:spTree>
    <p:extLst>
      <p:ext uri="{BB962C8B-B14F-4D97-AF65-F5344CB8AC3E}">
        <p14:creationId xmlns:p14="http://schemas.microsoft.com/office/powerpoint/2010/main" val="3865831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9" y="758952"/>
            <a:ext cx="8192703" cy="3566160"/>
          </a:xfrm>
        </p:spPr>
        <p:txBody>
          <a:bodyPr/>
          <a:lstStyle/>
          <a:p>
            <a:r>
              <a:rPr lang="en-US" b="1" dirty="0">
                <a:latin typeface="Century Gothic" panose="020B0502020202020204" pitchFamily="34" charset="0"/>
              </a:rPr>
              <a:t>Sources of error</a:t>
            </a:r>
          </a:p>
        </p:txBody>
      </p:sp>
    </p:spTree>
    <p:extLst>
      <p:ext uri="{BB962C8B-B14F-4D97-AF65-F5344CB8AC3E}">
        <p14:creationId xmlns:p14="http://schemas.microsoft.com/office/powerpoint/2010/main" val="8019195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Agenda</a:t>
            </a:r>
          </a:p>
        </p:txBody>
      </p:sp>
      <p:sp>
        <p:nvSpPr>
          <p:cNvPr id="5" name="Content Placeholder 4"/>
          <p:cNvSpPr>
            <a:spLocks noGrp="1"/>
          </p:cNvSpPr>
          <p:nvPr>
            <p:ph idx="1"/>
          </p:nvPr>
        </p:nvSpPr>
        <p:spPr>
          <a:xfrm>
            <a:off x="933450" y="1845734"/>
            <a:ext cx="7672668" cy="4023360"/>
          </a:xfrm>
        </p:spPr>
        <p:txBody>
          <a:bodyPr>
            <a:normAutofit/>
          </a:bodyPr>
          <a:lstStyle/>
          <a:p>
            <a:pPr>
              <a:buFont typeface="Arial" panose="020B0604020202020204" pitchFamily="34" charset="0"/>
              <a:buChar char="•"/>
            </a:pPr>
            <a:r>
              <a:rPr lang="en-US" sz="2800" dirty="0"/>
              <a:t> 11:30am: Classroom training (and eat!)</a:t>
            </a:r>
          </a:p>
          <a:p>
            <a:pPr>
              <a:buFont typeface="Arial" panose="020B0604020202020204" pitchFamily="34" charset="0"/>
              <a:buChar char="•"/>
            </a:pPr>
            <a:r>
              <a:rPr lang="en-US" sz="2800" dirty="0"/>
              <a:t> 12:45pm: Field practice</a:t>
            </a:r>
          </a:p>
          <a:p>
            <a:pPr>
              <a:buFont typeface="Arial" panose="020B0604020202020204" pitchFamily="34" charset="0"/>
              <a:buChar char="•"/>
            </a:pPr>
            <a:r>
              <a:rPr lang="en-US" sz="2800" dirty="0"/>
              <a:t> 1:15pm: Main field work</a:t>
            </a:r>
          </a:p>
          <a:p>
            <a:pPr>
              <a:buFont typeface="Arial" panose="020B0604020202020204" pitchFamily="34" charset="0"/>
              <a:buChar char="•"/>
            </a:pPr>
            <a:r>
              <a:rPr lang="en-US" sz="2800" dirty="0"/>
              <a:t> 3:15pm: Re-convene</a:t>
            </a:r>
          </a:p>
          <a:p>
            <a:pPr>
              <a:buFont typeface="Arial" panose="020B0604020202020204" pitchFamily="34" charset="0"/>
              <a:buChar char="•"/>
            </a:pPr>
            <a:r>
              <a:rPr lang="en-US" sz="2800" dirty="0"/>
              <a:t> 3:30pm: End</a:t>
            </a:r>
          </a:p>
        </p:txBody>
      </p:sp>
    </p:spTree>
    <p:extLst>
      <p:ext uri="{BB962C8B-B14F-4D97-AF65-F5344CB8AC3E}">
        <p14:creationId xmlns:p14="http://schemas.microsoft.com/office/powerpoint/2010/main" val="9363217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idx="4294967295"/>
          </p:nvPr>
        </p:nvSpPr>
        <p:spPr>
          <a:xfrm>
            <a:off x="453073" y="153353"/>
            <a:ext cx="8434253" cy="1470025"/>
          </a:xfrm>
          <a:prstGeom prst="rect">
            <a:avLst/>
          </a:prstGeom>
        </p:spPr>
        <p:txBody>
          <a:bodyPr>
            <a:normAutofit fontScale="90000"/>
          </a:bodyPr>
          <a:lstStyle/>
          <a:p>
            <a:r>
              <a:rPr lang="en-US" b="1" dirty="0">
                <a:latin typeface="Century Gothic" pitchFamily="34" charset="0"/>
              </a:rPr>
              <a:t>Thanks for checking the trees!</a:t>
            </a:r>
            <a:br>
              <a:rPr lang="en-US" b="1" dirty="0">
                <a:latin typeface="Century Gothic" pitchFamily="34" charset="0"/>
              </a:rPr>
            </a:br>
            <a:endParaRPr lang="en-US" b="1" dirty="0">
              <a:latin typeface="Century Gothic" pitchFamily="34" charset="0"/>
            </a:endParaRPr>
          </a:p>
        </p:txBody>
      </p:sp>
      <p:pic>
        <p:nvPicPr>
          <p:cNvPr id="4" name="Picture 1027" descr="Tree Tenders 04"/>
          <p:cNvPicPr>
            <a:picLocks noChangeAspect="1" noChangeArrowheads="1"/>
          </p:cNvPicPr>
          <p:nvPr/>
        </p:nvPicPr>
        <p:blipFill>
          <a:blip r:embed="rId2" cstate="email">
            <a:lum bright="18000" contrast="18000"/>
            <a:extLst>
              <a:ext uri="{28A0092B-C50C-407E-A947-70E740481C1C}">
                <a14:useLocalDpi xmlns:a14="http://schemas.microsoft.com/office/drawing/2010/main"/>
              </a:ext>
            </a:extLst>
          </a:blip>
          <a:srcRect/>
          <a:stretch>
            <a:fillRect/>
          </a:stretch>
        </p:blipFill>
        <p:spPr bwMode="auto">
          <a:xfrm>
            <a:off x="3806552" y="1169670"/>
            <a:ext cx="4645063" cy="5486400"/>
          </a:xfrm>
          <a:prstGeom prst="rect">
            <a:avLst/>
          </a:prstGeom>
          <a:noFill/>
          <a:ln w="9525">
            <a:solidFill>
              <a:schemeClr val="tx1"/>
            </a:solidFill>
            <a:miter lim="800000"/>
            <a:headEnd/>
            <a:tailEnd/>
          </a:ln>
        </p:spPr>
      </p:pic>
      <p:pic>
        <p:nvPicPr>
          <p:cNvPr id="6" name="Picture 2" descr="C:\Users\mmaslin\Desktop\olney tree checkers\image00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6952" y="1550669"/>
            <a:ext cx="3423558" cy="2567669"/>
          </a:xfrm>
          <a:prstGeom prst="rect">
            <a:avLst/>
          </a:prstGeom>
          <a:noFill/>
          <a:ln>
            <a:solidFill>
              <a:schemeClr val="tx1"/>
            </a:solidFill>
          </a:ln>
        </p:spPr>
      </p:pic>
    </p:spTree>
    <p:extLst>
      <p:ext uri="{BB962C8B-B14F-4D97-AF65-F5344CB8AC3E}">
        <p14:creationId xmlns:p14="http://schemas.microsoft.com/office/powerpoint/2010/main" val="27524668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nrforbofs06\RCF\TreeVitalize\TreeVitalize\Style Guide\Style Guide-Template Update\Clipart\TreeGraphic2colo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2562" y="778275"/>
            <a:ext cx="3226279" cy="423936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4019099" y="2176276"/>
            <a:ext cx="2971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900" dirty="0">
                <a:solidFill>
                  <a:schemeClr val="accent1"/>
                </a:solidFill>
              </a:rPr>
              <a:t>Put your contact information here</a:t>
            </a:r>
          </a:p>
        </p:txBody>
      </p:sp>
    </p:spTree>
    <p:extLst>
      <p:ext uri="{BB962C8B-B14F-4D97-AF65-F5344CB8AC3E}">
        <p14:creationId xmlns:p14="http://schemas.microsoft.com/office/powerpoint/2010/main" val="28961909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latin typeface="Century Gothic" panose="020B0502020202020204" pitchFamily="34" charset="0"/>
              </a:rPr>
              <a:t>Equipment (per team)</a:t>
            </a:r>
          </a:p>
        </p:txBody>
      </p:sp>
      <p:sp>
        <p:nvSpPr>
          <p:cNvPr id="5" name="Content Placeholder 4"/>
          <p:cNvSpPr>
            <a:spLocks noGrp="1"/>
          </p:cNvSpPr>
          <p:nvPr>
            <p:ph idx="1"/>
          </p:nvPr>
        </p:nvSpPr>
        <p:spPr>
          <a:xfrm>
            <a:off x="933450" y="1845734"/>
            <a:ext cx="7672668" cy="4023360"/>
          </a:xfrm>
        </p:spPr>
        <p:txBody>
          <a:bodyPr>
            <a:normAutofit/>
          </a:bodyPr>
          <a:lstStyle/>
          <a:p>
            <a:pPr>
              <a:buFont typeface="Arial" panose="020B0604020202020204" pitchFamily="34" charset="0"/>
              <a:buChar char="•"/>
            </a:pPr>
            <a:r>
              <a:rPr lang="en-US" sz="2800" dirty="0"/>
              <a:t> iPad</a:t>
            </a:r>
          </a:p>
          <a:p>
            <a:pPr>
              <a:buFont typeface="Arial" panose="020B0604020202020204" pitchFamily="34" charset="0"/>
              <a:buChar char="•"/>
            </a:pPr>
            <a:r>
              <a:rPr lang="en-US" sz="2800" dirty="0"/>
              <a:t> Field Guide Cheat Sheet</a:t>
            </a:r>
          </a:p>
          <a:p>
            <a:pPr>
              <a:buFont typeface="Arial" panose="020B0604020202020204" pitchFamily="34" charset="0"/>
              <a:buChar char="•"/>
            </a:pPr>
            <a:r>
              <a:rPr lang="en-US" sz="2800" dirty="0"/>
              <a:t> Street Tree Field Key</a:t>
            </a:r>
          </a:p>
          <a:p>
            <a:pPr>
              <a:buFont typeface="Arial" panose="020B0604020202020204" pitchFamily="34" charset="0"/>
              <a:buChar char="•"/>
            </a:pPr>
            <a:r>
              <a:rPr lang="en-US" sz="2800" dirty="0"/>
              <a:t> d-tape</a:t>
            </a:r>
          </a:p>
          <a:p>
            <a:pPr>
              <a:buFont typeface="Arial" panose="020B0604020202020204" pitchFamily="34" charset="0"/>
              <a:buChar char="•"/>
            </a:pPr>
            <a:r>
              <a:rPr lang="en-US" sz="2800" dirty="0"/>
              <a:t> Safety vests (1 per person)</a:t>
            </a:r>
          </a:p>
        </p:txBody>
      </p:sp>
    </p:spTree>
    <p:extLst>
      <p:ext uri="{BB962C8B-B14F-4D97-AF65-F5344CB8AC3E}">
        <p14:creationId xmlns:p14="http://schemas.microsoft.com/office/powerpoint/2010/main" val="128485911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1251</TotalTime>
  <Words>1846</Words>
  <Application>Microsoft Office PowerPoint</Application>
  <PresentationFormat>On-screen Show (4:3)</PresentationFormat>
  <Paragraphs>310</Paragraphs>
  <Slides>79</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79</vt:i4>
      </vt:variant>
    </vt:vector>
  </HeadingPairs>
  <TitlesOfParts>
    <vt:vector size="88" baseType="lpstr">
      <vt:lpstr>Arial</vt:lpstr>
      <vt:lpstr>Bradley Hand ITC</vt:lpstr>
      <vt:lpstr>Calibri</vt:lpstr>
      <vt:lpstr>Calibri Light</vt:lpstr>
      <vt:lpstr>Century Gothic</vt:lpstr>
      <vt:lpstr>Courier New</vt:lpstr>
      <vt:lpstr>Times New Roman</vt:lpstr>
      <vt:lpstr>1_Office Theme</vt:lpstr>
      <vt:lpstr>Retrospect</vt:lpstr>
      <vt:lpstr>(Your Location Here) Tree Monitoring Project</vt:lpstr>
      <vt:lpstr>Project Overview</vt:lpstr>
      <vt:lpstr>Benefits of urban trees</vt:lpstr>
      <vt:lpstr>Why are you here? To monitor young trees</vt:lpstr>
      <vt:lpstr>Why monitor?</vt:lpstr>
      <vt:lpstr>PowerPoint Presentation</vt:lpstr>
      <vt:lpstr>Agenda</vt:lpstr>
      <vt:lpstr>Introductions</vt:lpstr>
      <vt:lpstr>Methods Overview</vt:lpstr>
      <vt:lpstr>Location</vt:lpstr>
      <vt:lpstr>Why location matters</vt:lpstr>
      <vt:lpstr>Are you at the right tree?</vt:lpstr>
      <vt:lpstr>Tree Species</vt:lpstr>
      <vt:lpstr>Species Confirmation </vt:lpstr>
      <vt:lpstr>Leaf identification terms</vt:lpstr>
      <vt:lpstr>London plane Platanus x acerifolia</vt:lpstr>
      <vt:lpstr>Cherry tree Prunus spp.</vt:lpstr>
      <vt:lpstr>Serviceberry Amelanchier spp.</vt:lpstr>
      <vt:lpstr>Little leaf linden Tilia cordata (TICO)</vt:lpstr>
      <vt:lpstr>Cherry vs. Serviceberry vs. Linden</vt:lpstr>
      <vt:lpstr>Cherry vs. Serviceberry vs. Linden</vt:lpstr>
      <vt:lpstr>Ginkgo Ginkgo biloba</vt:lpstr>
      <vt:lpstr>Zelkova Zelkova serrata</vt:lpstr>
      <vt:lpstr>European hornbeam Carpinus betulus</vt:lpstr>
      <vt:lpstr>Red Oak Quercus rubra</vt:lpstr>
      <vt:lpstr>Swamp white oak Quercus bicolor</vt:lpstr>
      <vt:lpstr>Species Confirmation:  when you’re not sure….</vt:lpstr>
      <vt:lpstr>Photo</vt:lpstr>
      <vt:lpstr>Take whole tree photo</vt:lpstr>
      <vt:lpstr>Mortality status</vt:lpstr>
      <vt:lpstr>Mortality Status</vt:lpstr>
      <vt:lpstr>Alive</vt:lpstr>
      <vt:lpstr>Standing dead</vt:lpstr>
      <vt:lpstr>Dead Tree Test</vt:lpstr>
      <vt:lpstr>Removed/Missing</vt:lpstr>
      <vt:lpstr>Not planted</vt:lpstr>
      <vt:lpstr>Unknown</vt:lpstr>
      <vt:lpstr>PowerPoint Presentation</vt:lpstr>
      <vt:lpstr>Crown Vigor </vt:lpstr>
      <vt:lpstr>PowerPoint Presentation</vt:lpstr>
      <vt:lpstr>PowerPoint Presentation</vt:lpstr>
      <vt:lpstr>Practice!</vt:lpstr>
      <vt:lpstr>Tree 1</vt:lpstr>
      <vt:lpstr>Tree 2</vt:lpstr>
      <vt:lpstr>Tree 3</vt:lpstr>
      <vt:lpstr>Tree 4</vt:lpstr>
      <vt:lpstr>Trunk diameter</vt:lpstr>
      <vt:lpstr>Diameter at breast height (DBH)</vt:lpstr>
      <vt:lpstr>What to measure</vt:lpstr>
      <vt:lpstr>Why DBH matters</vt:lpstr>
      <vt:lpstr>Tools</vt:lpstr>
      <vt:lpstr>Using d-tape</vt:lpstr>
      <vt:lpstr>Using d-tape</vt:lpstr>
      <vt:lpstr>Best practices for d-tape</vt:lpstr>
      <vt:lpstr>Best practices for d-tape</vt:lpstr>
      <vt:lpstr>Best practices for d-tape</vt:lpstr>
      <vt:lpstr>Best practices for d-tape</vt:lpstr>
      <vt:lpstr>Special circumstances</vt:lpstr>
      <vt:lpstr>Lumps and irregularities in trunk</vt:lpstr>
      <vt:lpstr>Leaning tree</vt:lpstr>
      <vt:lpstr>Multi-stem trees</vt:lpstr>
      <vt:lpstr>Multi-stem trees</vt:lpstr>
      <vt:lpstr>Examples of multi-stem trees: Where would you measure?</vt:lpstr>
      <vt:lpstr>DBH: final message</vt:lpstr>
      <vt:lpstr>PowerPoint Presentation</vt:lpstr>
      <vt:lpstr>Practice!</vt:lpstr>
      <vt:lpstr>PowerPoint Presentation</vt:lpstr>
      <vt:lpstr>Bad Mulching… Mulch Volcano</vt:lpstr>
      <vt:lpstr>Looking Good!</vt:lpstr>
      <vt:lpstr>PowerPoint Presentation</vt:lpstr>
      <vt:lpstr>Comments/Notes</vt:lpstr>
      <vt:lpstr>General tips</vt:lpstr>
      <vt:lpstr>Safety &amp; Pedestrians</vt:lpstr>
      <vt:lpstr>Questions?</vt:lpstr>
      <vt:lpstr>Sources of error</vt:lpstr>
      <vt:lpstr>Agenda</vt:lpstr>
      <vt:lpstr>Thanks for checking the trees! </vt:lpstr>
      <vt:lpstr>PowerPoint Presentation</vt:lpstr>
      <vt:lpstr>Equipment (per team)</vt:lpstr>
    </vt:vector>
  </TitlesOfParts>
  <Company>Penn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Wolyniak</dc:creator>
  <cp:lastModifiedBy>Zwerver, Shea</cp:lastModifiedBy>
  <cp:revision>49</cp:revision>
  <dcterms:created xsi:type="dcterms:W3CDTF">2016-07-11T10:54:33Z</dcterms:created>
  <dcterms:modified xsi:type="dcterms:W3CDTF">2017-03-21T17:19:51Z</dcterms:modified>
</cp:coreProperties>
</file>